
<file path=[Content_Types].xml><?xml version="1.0" encoding="utf-8"?>
<Types xmlns="http://schemas.openxmlformats.org/package/2006/content-types">
  <Default Extension="jpeg" ContentType="image/jpeg"/>
  <Default Extension="JPG" ContentType="image/.jpg"/>
  <Default Extension="png" ContentType="image/png"/>
  <Default Extension="mp4" ContentType="video/mp4"/>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media/image10.svg" ContentType="image/svg+xml"/>
  <Override PartName="/ppt/media/image30.svg" ContentType="image/svg+xml"/>
  <Override PartName="/ppt/media/image32.svg" ContentType="image/svg+xml"/>
  <Override PartName="/ppt/media/image7.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9"/>
  </p:notesMasterIdLst>
  <p:sldIdLst>
    <p:sldId id="256" r:id="rId3"/>
    <p:sldId id="257" r:id="rId4"/>
    <p:sldId id="272" r:id="rId5"/>
    <p:sldId id="258" r:id="rId6"/>
    <p:sldId id="259" r:id="rId7"/>
    <p:sldId id="260" r:id="rId8"/>
    <p:sldId id="261" r:id="rId10"/>
    <p:sldId id="262" r:id="rId11"/>
    <p:sldId id="263" r:id="rId12"/>
    <p:sldId id="264" r:id="rId13"/>
    <p:sldId id="269" r:id="rId14"/>
    <p:sldId id="270" r:id="rId15"/>
    <p:sldId id="271" r:id="rId16"/>
    <p:sldId id="265" r:id="rId17"/>
    <p:sldId id="267" r:id="rId18"/>
    <p:sldId id="266"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43" d="100"/>
          <a:sy n="43" d="100"/>
        </p:scale>
        <p:origin x="1210" y="3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notesMaster" Target="notesMasters/notesMaster1.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2" Type="http://schemas.openxmlformats.org/officeDocument/2006/relationships/tableStyles" Target="tableStyles.xml"/><Relationship Id="rId21" Type="http://schemas.openxmlformats.org/officeDocument/2006/relationships/viewProps" Target="viewProps.xml"/><Relationship Id="rId20" Type="http://schemas.openxmlformats.org/officeDocument/2006/relationships/presProps" Target="presProps.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008DC82-A0B6-408E-8643-419F02C5D2B3}" type="datetimeFigureOut">
              <a:rPr lang="en-IN" smtClean="0"/>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D32A585-0919-4818-BEA3-C1B6E5E25091}" type="slidenum">
              <a:rPr lang="en-IN" smtClean="0"/>
            </a:fld>
            <a:endParaRPr lang="en-IN"/>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D32A585-0919-4818-BEA3-C1B6E5E25091}" type="slidenum">
              <a:rPr lang="en-IN" smtClean="0"/>
            </a:fld>
            <a:endParaRPr lang="en-I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43A76A3-ADC8-4477-8FC1-B9DD55D84908}" type="datetime1">
              <a:rPr lang="en-US" smtClean="0"/>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747434-7036-48DB-A148-6B3D8EE75CDA}" type="slidenum">
              <a:rPr lang="en-US" smtClean="0"/>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D6762538-DC4D-4667-96E5-B3278DDF8B12}" type="datetime1">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747434-7036-48DB-A148-6B3D8EE75CDA}"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05880548-5C08-4BE3-B63E-F2BB63B0B00C}" type="datetime1">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747434-7036-48DB-A148-6B3D8EE75CDA}"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DE7F49BE-398D-479A-8A7E-5DDBCA61EDCB}" type="datetime1">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747434-7036-48DB-A148-6B3D8EE75CDA}"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77240" y="1709738"/>
            <a:ext cx="10570210" cy="2758895"/>
          </a:xfrm>
        </p:spPr>
        <p:txBody>
          <a:bodyPr anchor="b">
            <a:normAutofit/>
          </a:bodyPr>
          <a:lstStyle>
            <a:lvl1pPr>
              <a:defRPr sz="5400"/>
            </a:lvl1pPr>
          </a:lstStyle>
          <a:p>
            <a:r>
              <a:rPr lang="en-US"/>
              <a:t>Click to edit Master title style</a:t>
            </a:r>
            <a:endParaRPr lang="en-US" dirty="0"/>
          </a:p>
        </p:txBody>
      </p:sp>
      <p:sp>
        <p:nvSpPr>
          <p:cNvPr id="3" name="Text Placeholder 2"/>
          <p:cNvSpPr>
            <a:spLocks noGrp="1"/>
          </p:cNvSpPr>
          <p:nvPr>
            <p:ph type="body" idx="1"/>
          </p:nvPr>
        </p:nvSpPr>
        <p:spPr>
          <a:xfrm>
            <a:off x="777240" y="4589463"/>
            <a:ext cx="10570210" cy="1500187"/>
          </a:xfrm>
        </p:spPr>
        <p:txBody>
          <a:bodyPr/>
          <a:lstStyle>
            <a:lvl1pPr marL="0" indent="0">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CCD0C193-4974-4A1F-9C63-07D595E30D66}" type="datetime1">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747434-7036-48DB-A148-6B3D8EE75CDA}"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777240" y="1825625"/>
            <a:ext cx="524256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p:txBody>
          <a:bodyPr/>
          <a:lstStyle/>
          <a:p>
            <a:fld id="{701AA87F-28D4-4BF0-B81F-877A89DFD5AC}" type="datetime1">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5747434-7036-48DB-A148-6B3D8EE75CDA}"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777240" y="365125"/>
            <a:ext cx="10578148"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777240" y="1801812"/>
            <a:ext cx="5220335" cy="9350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777240" y="2825749"/>
            <a:ext cx="5220335" cy="3363913"/>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Text Placeholder 4"/>
          <p:cNvSpPr>
            <a:spLocks noGrp="1"/>
          </p:cNvSpPr>
          <p:nvPr>
            <p:ph type="body" sz="quarter" idx="3"/>
          </p:nvPr>
        </p:nvSpPr>
        <p:spPr>
          <a:xfrm>
            <a:off x="6172200" y="1801812"/>
            <a:ext cx="5183188" cy="9350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172200" y="2825749"/>
            <a:ext cx="5183188" cy="3363913"/>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p:txBody>
          <a:bodyPr/>
          <a:lstStyle/>
          <a:p>
            <a:fld id="{A8A9F1F3-208B-49A3-B337-9C8ACEB3E0E1}" type="datetime1">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5747434-7036-48DB-A148-6B3D8EE75CDA}"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777240" y="365125"/>
            <a:ext cx="10659110" cy="1325563"/>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7AF6CA6-7293-4AA2-A0E0-A3BF4416E786}" type="datetime1">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5747434-7036-48DB-A148-6B3D8EE75CDA}"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8D87016-7BCD-46FB-8EE3-AB6C369108B4}" type="datetime1">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5747434-7036-48DB-A148-6B3D8EE75CDA}"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77240" y="457200"/>
            <a:ext cx="3994785" cy="2501900"/>
          </a:xfrm>
        </p:spPr>
        <p:txBody>
          <a:bodyPr anchor="b">
            <a:normAutofit/>
          </a:bodyPr>
          <a:lstStyle>
            <a:lvl1pPr>
              <a:defRPr sz="4000"/>
            </a:lvl1pPr>
          </a:lstStyle>
          <a:p>
            <a:r>
              <a:rPr lang="en-US"/>
              <a:t>Click to edit Master title style</a:t>
            </a:r>
            <a:endParaRPr lang="en-US" dirty="0"/>
          </a:p>
        </p:txBody>
      </p:sp>
      <p:sp>
        <p:nvSpPr>
          <p:cNvPr id="3" name="Content Placeholder 2"/>
          <p:cNvSpPr>
            <a:spLocks noGrp="1"/>
          </p:cNvSpPr>
          <p:nvPr>
            <p:ph idx="1"/>
          </p:nvPr>
        </p:nvSpPr>
        <p:spPr>
          <a:xfrm>
            <a:off x="5183188" y="457201"/>
            <a:ext cx="6172200" cy="5403850"/>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Text Placeholder 3"/>
          <p:cNvSpPr>
            <a:spLocks noGrp="1"/>
          </p:cNvSpPr>
          <p:nvPr>
            <p:ph type="body" sz="half" idx="2"/>
          </p:nvPr>
        </p:nvSpPr>
        <p:spPr>
          <a:xfrm>
            <a:off x="777240" y="3092450"/>
            <a:ext cx="3994785" cy="2776537"/>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A1547011-1FFC-4EF8-9A2E-53B4AD2ADBD4}" type="datetime1">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5747434-7036-48DB-A148-6B3D8EE75CDA}"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77240" y="457200"/>
            <a:ext cx="3994785" cy="2505456"/>
          </a:xfrm>
        </p:spPr>
        <p:txBody>
          <a:bodyPr anchor="b"/>
          <a:lstStyle>
            <a:lvl1pPr>
              <a:defRPr sz="4000"/>
            </a:lvl1pPr>
          </a:lstStyle>
          <a:p>
            <a:r>
              <a:rPr lang="en-US"/>
              <a:t>Click to edit Master title style</a:t>
            </a:r>
            <a:endParaRPr lang="en-US" dirty="0"/>
          </a:p>
        </p:txBody>
      </p:sp>
      <p:sp>
        <p:nvSpPr>
          <p:cNvPr id="3" name="Picture Placeholder 2"/>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77240" y="3081275"/>
            <a:ext cx="3994785" cy="2779776"/>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9562EB47-45B4-4EF5-A743-B4885DD2F060}" type="datetime1">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5747434-7036-48DB-A148-6B3D8EE75CDA}"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useBgFill="1">
        <p:nvSpPr>
          <p:cNvPr id="39" name="Rectangle 38"/>
          <p:cNvSpPr/>
          <p:nvPr/>
        </p:nvSpPr>
        <p:spPr>
          <a:xfrm>
            <a:off x="-1" y="-1"/>
            <a:ext cx="12192001"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Rectangle 40"/>
          <p:cNvSpPr/>
          <p:nvPr/>
        </p:nvSpPr>
        <p:spPr>
          <a:xfrm>
            <a:off x="-1" y="-1"/>
            <a:ext cx="12192001" cy="68580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grpSp>
        <p:nvGrpSpPr>
          <p:cNvPr id="8" name="Decorative Circles"/>
          <p:cNvGrpSpPr/>
          <p:nvPr/>
        </p:nvGrpSpPr>
        <p:grpSpPr>
          <a:xfrm>
            <a:off x="-1" y="-1"/>
            <a:ext cx="12192001" cy="6858001"/>
            <a:chOff x="-1" y="-1"/>
            <a:chExt cx="12192001" cy="6858001"/>
          </a:xfrm>
        </p:grpSpPr>
        <p:sp>
          <p:nvSpPr>
            <p:cNvPr id="21" name="Oval 20"/>
            <p:cNvSpPr/>
            <p:nvPr/>
          </p:nvSpPr>
          <p:spPr>
            <a:xfrm>
              <a:off x="209098" y="727602"/>
              <a:ext cx="172408" cy="172408"/>
            </a:xfrm>
            <a:prstGeom prst="ellipse">
              <a:avLst/>
            </a:prstGeom>
            <a:solidFill>
              <a:schemeClr val="accent2">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949947" y="136523"/>
              <a:ext cx="113367" cy="113367"/>
            </a:xfrm>
            <a:prstGeom prst="ellipse">
              <a:avLst/>
            </a:prstGeom>
            <a:solidFill>
              <a:srgbClr val="F39E29">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11575290" y="5859047"/>
              <a:ext cx="305780" cy="305780"/>
            </a:xfrm>
            <a:prstGeom prst="ellipse">
              <a:avLst/>
            </a:pr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95730" y="1133938"/>
              <a:ext cx="226735" cy="226735"/>
            </a:xfrm>
            <a:prstGeom prst="ellipse">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p:cNvSpPr/>
            <p:nvPr/>
          </p:nvSpPr>
          <p:spPr>
            <a:xfrm>
              <a:off x="11536830" y="554419"/>
              <a:ext cx="382700" cy="382700"/>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Oval 47"/>
            <p:cNvSpPr/>
            <p:nvPr/>
          </p:nvSpPr>
          <p:spPr>
            <a:xfrm>
              <a:off x="11224303" y="299808"/>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p:cNvSpPr/>
            <p:nvPr/>
          </p:nvSpPr>
          <p:spPr>
            <a:xfrm>
              <a:off x="11629630" y="5482355"/>
              <a:ext cx="94160" cy="94160"/>
            </a:xfrm>
            <a:prstGeom prst="ellipse">
              <a:avLst/>
            </a:prstGeom>
            <a:solidFill>
              <a:srgbClr val="E3BEB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p:cNvSpPr/>
            <p:nvPr/>
          </p:nvSpPr>
          <p:spPr>
            <a:xfrm>
              <a:off x="10415328" y="6124958"/>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p:cNvSpPr/>
            <p:nvPr/>
          </p:nvSpPr>
          <p:spPr>
            <a:xfrm>
              <a:off x="10120382" y="6255986"/>
              <a:ext cx="305780" cy="305780"/>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Oval 52"/>
            <p:cNvSpPr/>
            <p:nvPr/>
          </p:nvSpPr>
          <p:spPr>
            <a:xfrm>
              <a:off x="9934343" y="6204350"/>
              <a:ext cx="113367" cy="113367"/>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Freeform: Shape 53"/>
            <p:cNvSpPr/>
            <p:nvPr/>
          </p:nvSpPr>
          <p:spPr>
            <a:xfrm>
              <a:off x="11642244" y="6317718"/>
              <a:ext cx="549756" cy="540282"/>
            </a:xfrm>
            <a:custGeom>
              <a:avLst/>
              <a:gdLst>
                <a:gd name="connsiteX0" fmla="*/ 1224540 w 2115556"/>
                <a:gd name="connsiteY0" fmla="*/ 0 h 2079100"/>
                <a:gd name="connsiteX1" fmla="*/ 2090421 w 2115556"/>
                <a:gd name="connsiteY1" fmla="*/ 358660 h 2079100"/>
                <a:gd name="connsiteX2" fmla="*/ 2115556 w 2115556"/>
                <a:gd name="connsiteY2" fmla="*/ 386315 h 2079100"/>
                <a:gd name="connsiteX3" fmla="*/ 2115556 w 2115556"/>
                <a:gd name="connsiteY3" fmla="*/ 2062765 h 2079100"/>
                <a:gd name="connsiteX4" fmla="*/ 2100710 w 2115556"/>
                <a:gd name="connsiteY4" fmla="*/ 2079100 h 2079100"/>
                <a:gd name="connsiteX5" fmla="*/ 348370 w 2115556"/>
                <a:gd name="connsiteY5" fmla="*/ 2079100 h 2079100"/>
                <a:gd name="connsiteX6" fmla="*/ 279625 w 2115556"/>
                <a:gd name="connsiteY6" fmla="*/ 2003461 h 2079100"/>
                <a:gd name="connsiteX7" fmla="*/ 0 w 2115556"/>
                <a:gd name="connsiteY7" fmla="*/ 1224540 h 2079100"/>
                <a:gd name="connsiteX8" fmla="*/ 1224540 w 2115556"/>
                <a:gd name="connsiteY8" fmla="*/ 0 h 207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15556" h="2079100">
                  <a:moveTo>
                    <a:pt x="1224540" y="0"/>
                  </a:moveTo>
                  <a:cubicBezTo>
                    <a:pt x="1562687" y="0"/>
                    <a:pt x="1868823" y="137062"/>
                    <a:pt x="2090421" y="358660"/>
                  </a:cubicBezTo>
                  <a:lnTo>
                    <a:pt x="2115556" y="386315"/>
                  </a:lnTo>
                  <a:lnTo>
                    <a:pt x="2115556" y="2062765"/>
                  </a:lnTo>
                  <a:lnTo>
                    <a:pt x="2100710" y="2079100"/>
                  </a:lnTo>
                  <a:lnTo>
                    <a:pt x="348370" y="2079100"/>
                  </a:lnTo>
                  <a:lnTo>
                    <a:pt x="279625" y="2003461"/>
                  </a:lnTo>
                  <a:cubicBezTo>
                    <a:pt x="104938" y="1791789"/>
                    <a:pt x="0" y="1520419"/>
                    <a:pt x="0" y="1224540"/>
                  </a:cubicBezTo>
                  <a:cubicBezTo>
                    <a:pt x="0" y="548245"/>
                    <a:pt x="548245" y="0"/>
                    <a:pt x="1224540"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56" name="Freeform: Shape 55"/>
            <p:cNvSpPr/>
            <p:nvPr/>
          </p:nvSpPr>
          <p:spPr>
            <a:xfrm>
              <a:off x="-1" y="-1"/>
              <a:ext cx="510196" cy="538336"/>
            </a:xfrm>
            <a:custGeom>
              <a:avLst/>
              <a:gdLst>
                <a:gd name="connsiteX0" fmla="*/ 0 w 510196"/>
                <a:gd name="connsiteY0" fmla="*/ 0 h 538336"/>
                <a:gd name="connsiteX1" fmla="*/ 459276 w 510196"/>
                <a:gd name="connsiteY1" fmla="*/ 0 h 538336"/>
                <a:gd name="connsiteX2" fmla="*/ 482126 w 510196"/>
                <a:gd name="connsiteY2" fmla="*/ 42098 h 538336"/>
                <a:gd name="connsiteX3" fmla="*/ 510196 w 510196"/>
                <a:gd name="connsiteY3" fmla="*/ 181136 h 538336"/>
                <a:gd name="connsiteX4" fmla="*/ 152996 w 510196"/>
                <a:gd name="connsiteY4" fmla="*/ 538336 h 538336"/>
                <a:gd name="connsiteX5" fmla="*/ 13958 w 510196"/>
                <a:gd name="connsiteY5" fmla="*/ 510266 h 538336"/>
                <a:gd name="connsiteX6" fmla="*/ 0 w 510196"/>
                <a:gd name="connsiteY6" fmla="*/ 502690 h 538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0196" h="538336">
                  <a:moveTo>
                    <a:pt x="0" y="0"/>
                  </a:moveTo>
                  <a:lnTo>
                    <a:pt x="459276" y="0"/>
                  </a:lnTo>
                  <a:lnTo>
                    <a:pt x="482126" y="42098"/>
                  </a:lnTo>
                  <a:cubicBezTo>
                    <a:pt x="500201" y="84833"/>
                    <a:pt x="510196" y="131817"/>
                    <a:pt x="510196" y="181136"/>
                  </a:cubicBezTo>
                  <a:cubicBezTo>
                    <a:pt x="510196" y="378412"/>
                    <a:pt x="350272" y="538336"/>
                    <a:pt x="152996" y="538336"/>
                  </a:cubicBezTo>
                  <a:cubicBezTo>
                    <a:pt x="103677" y="538336"/>
                    <a:pt x="56693" y="528341"/>
                    <a:pt x="13958" y="510266"/>
                  </a:cubicBezTo>
                  <a:lnTo>
                    <a:pt x="0" y="502690"/>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58" name="Freeform: Shape 57"/>
            <p:cNvSpPr/>
            <p:nvPr/>
          </p:nvSpPr>
          <p:spPr>
            <a:xfrm>
              <a:off x="10528695" y="1"/>
              <a:ext cx="554074" cy="282754"/>
            </a:xfrm>
            <a:custGeom>
              <a:avLst/>
              <a:gdLst>
                <a:gd name="connsiteX0" fmla="*/ 644 w 309162"/>
                <a:gd name="connsiteY0" fmla="*/ 0 h 157771"/>
                <a:gd name="connsiteX1" fmla="*/ 308518 w 309162"/>
                <a:gd name="connsiteY1" fmla="*/ 0 h 157771"/>
                <a:gd name="connsiteX2" fmla="*/ 309162 w 309162"/>
                <a:gd name="connsiteY2" fmla="*/ 3190 h 157771"/>
                <a:gd name="connsiteX3" fmla="*/ 154581 w 309162"/>
                <a:gd name="connsiteY3" fmla="*/ 157771 h 157771"/>
                <a:gd name="connsiteX4" fmla="*/ 0 w 309162"/>
                <a:gd name="connsiteY4" fmla="*/ 3190 h 157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162" h="157771">
                  <a:moveTo>
                    <a:pt x="644" y="0"/>
                  </a:moveTo>
                  <a:lnTo>
                    <a:pt x="308518" y="0"/>
                  </a:lnTo>
                  <a:lnTo>
                    <a:pt x="309162" y="3190"/>
                  </a:lnTo>
                  <a:cubicBezTo>
                    <a:pt x="309162" y="88563"/>
                    <a:pt x="239954" y="157771"/>
                    <a:pt x="154581" y="157771"/>
                  </a:cubicBezTo>
                  <a:cubicBezTo>
                    <a:pt x="69208" y="157771"/>
                    <a:pt x="0" y="88563"/>
                    <a:pt x="0" y="3190"/>
                  </a:cubicBez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10" name="Oval 9"/>
            <p:cNvSpPr/>
            <p:nvPr/>
          </p:nvSpPr>
          <p:spPr>
            <a:xfrm>
              <a:off x="504140" y="1132500"/>
              <a:ext cx="84680" cy="84680"/>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61" name="Freeform: Shape 60"/>
            <p:cNvSpPr/>
            <p:nvPr/>
          </p:nvSpPr>
          <p:spPr>
            <a:xfrm>
              <a:off x="12051348" y="5576515"/>
              <a:ext cx="137603" cy="210490"/>
            </a:xfrm>
            <a:custGeom>
              <a:avLst/>
              <a:gdLst>
                <a:gd name="connsiteX0" fmla="*/ 105245 w 137603"/>
                <a:gd name="connsiteY0" fmla="*/ 0 h 210490"/>
                <a:gd name="connsiteX1" fmla="*/ 137603 w 137603"/>
                <a:gd name="connsiteY1" fmla="*/ 6533 h 210490"/>
                <a:gd name="connsiteX2" fmla="*/ 137603 w 137603"/>
                <a:gd name="connsiteY2" fmla="*/ 203957 h 210490"/>
                <a:gd name="connsiteX3" fmla="*/ 105245 w 137603"/>
                <a:gd name="connsiteY3" fmla="*/ 210490 h 210490"/>
                <a:gd name="connsiteX4" fmla="*/ 0 w 137603"/>
                <a:gd name="connsiteY4" fmla="*/ 105245 h 210490"/>
                <a:gd name="connsiteX5" fmla="*/ 105245 w 137603"/>
                <a:gd name="connsiteY5" fmla="*/ 0 h 210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603" h="210490">
                  <a:moveTo>
                    <a:pt x="105245" y="0"/>
                  </a:moveTo>
                  <a:lnTo>
                    <a:pt x="137603" y="6533"/>
                  </a:lnTo>
                  <a:lnTo>
                    <a:pt x="137603" y="203957"/>
                  </a:lnTo>
                  <a:lnTo>
                    <a:pt x="105245" y="210490"/>
                  </a:lnTo>
                  <a:cubicBezTo>
                    <a:pt x="47120" y="210490"/>
                    <a:pt x="0" y="163370"/>
                    <a:pt x="0" y="105245"/>
                  </a:cubicBezTo>
                  <a:cubicBezTo>
                    <a:pt x="0" y="47120"/>
                    <a:pt x="47120" y="0"/>
                    <a:pt x="105245" y="0"/>
                  </a:cubicBezTo>
                  <a:close/>
                </a:path>
              </a:pathLst>
            </a:cu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grpSp>
      <p:sp>
        <p:nvSpPr>
          <p:cNvPr id="4" name="Date Placeholder 3"/>
          <p:cNvSpPr>
            <a:spLocks noGrp="1"/>
          </p:cNvSpPr>
          <p:nvPr>
            <p:ph type="dt" sz="half" idx="2"/>
          </p:nvPr>
        </p:nvSpPr>
        <p:spPr>
          <a:xfrm>
            <a:off x="777240" y="6488268"/>
            <a:ext cx="2743200" cy="233209"/>
          </a:xfrm>
          <a:prstGeom prst="rect">
            <a:avLst/>
          </a:prstGeom>
        </p:spPr>
        <p:txBody>
          <a:bodyPr vert="horz" lIns="91440" tIns="45720" rIns="91440" bIns="45720" rtlCol="0" anchor="ctr"/>
          <a:lstStyle>
            <a:lvl1pPr algn="l">
              <a:defRPr sz="1000">
                <a:solidFill>
                  <a:schemeClr val="tx1">
                    <a:tint val="75000"/>
                  </a:schemeClr>
                </a:solidFill>
              </a:defRPr>
            </a:lvl1pPr>
          </a:lstStyle>
          <a:p>
            <a:fld id="{4A8D24A4-5FEC-4062-8995-EB21925B3B40}" type="datetime1">
              <a:rPr lang="en-US" smtClean="0"/>
            </a:fld>
            <a:endParaRPr lang="en-US" sz="1000" dirty="0"/>
          </a:p>
        </p:txBody>
      </p:sp>
      <p:sp>
        <p:nvSpPr>
          <p:cNvPr id="5" name="Footer Placeholder 4"/>
          <p:cNvSpPr>
            <a:spLocks noGrp="1"/>
          </p:cNvSpPr>
          <p:nvPr>
            <p:ph type="ftr" sz="quarter" idx="3"/>
          </p:nvPr>
        </p:nvSpPr>
        <p:spPr>
          <a:xfrm>
            <a:off x="4038600" y="6488268"/>
            <a:ext cx="4114800" cy="233209"/>
          </a:xfrm>
          <a:prstGeom prst="rect">
            <a:avLst/>
          </a:prstGeom>
        </p:spPr>
        <p:txBody>
          <a:bodyPr vert="horz" lIns="91440" tIns="45720" rIns="91440" bIns="45720" rtlCol="0" anchor="ctr"/>
          <a:lstStyle>
            <a:lvl1pPr algn="ctr">
              <a:defRPr sz="1000">
                <a:solidFill>
                  <a:schemeClr val="tx1">
                    <a:tint val="75000"/>
                  </a:schemeClr>
                </a:solidFill>
              </a:defRPr>
            </a:lvl1pPr>
          </a:lstStyle>
          <a:p>
            <a:endParaRPr lang="en-US" sz="1000"/>
          </a:p>
        </p:txBody>
      </p:sp>
      <p:sp>
        <p:nvSpPr>
          <p:cNvPr id="6" name="Slide Number Placeholder 5"/>
          <p:cNvSpPr>
            <a:spLocks noGrp="1"/>
          </p:cNvSpPr>
          <p:nvPr>
            <p:ph type="sldNum" sz="quarter" idx="4"/>
          </p:nvPr>
        </p:nvSpPr>
        <p:spPr>
          <a:xfrm>
            <a:off x="8693150" y="6488268"/>
            <a:ext cx="2743200" cy="233209"/>
          </a:xfrm>
          <a:prstGeom prst="rect">
            <a:avLst/>
          </a:prstGeom>
        </p:spPr>
        <p:txBody>
          <a:bodyPr vert="horz" lIns="91440" tIns="45720" rIns="91440" bIns="45720" rtlCol="0" anchor="ctr"/>
          <a:lstStyle>
            <a:lvl1pPr algn="r">
              <a:defRPr sz="1000">
                <a:solidFill>
                  <a:schemeClr val="tx1">
                    <a:tint val="75000"/>
                  </a:schemeClr>
                </a:solidFill>
              </a:defRPr>
            </a:lvl1pPr>
          </a:lstStyle>
          <a:p>
            <a:fld id="{35747434-7036-48DB-A148-6B3D8EE75CDA}" type="slidenum">
              <a:rPr lang="en-US" smtClean="0"/>
            </a:fld>
            <a:endParaRPr lang="en-US" sz="1000" dirty="0"/>
          </a:p>
        </p:txBody>
      </p:sp>
      <p:sp>
        <p:nvSpPr>
          <p:cNvPr id="2" name="Title Placeholder 1"/>
          <p:cNvSpPr>
            <a:spLocks noGrp="1"/>
          </p:cNvSpPr>
          <p:nvPr>
            <p:ph type="title"/>
          </p:nvPr>
        </p:nvSpPr>
        <p:spPr>
          <a:xfrm>
            <a:off x="777240" y="365125"/>
            <a:ext cx="1065911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777240" y="1825625"/>
            <a:ext cx="10659110" cy="4351338"/>
          </a:xfrm>
          <a:prstGeom prst="rect">
            <a:avLst/>
          </a:prstGeom>
        </p:spPr>
        <p:txBody>
          <a:bodyPr vert="horz" lIns="91440" tIns="45720" rIns="91440" bIns="45720" rtlCol="0">
            <a:normAutofit/>
          </a:body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90000"/>
        </a:lnSpc>
        <a:spcBef>
          <a:spcPct val="0"/>
        </a:spcBef>
        <a:buNone/>
        <a:defRPr sz="5400" kern="1200">
          <a:solidFill>
            <a:schemeClr val="tx2"/>
          </a:solidFill>
          <a:latin typeface="+mj-lt"/>
          <a:ea typeface="+mj-ea"/>
          <a:cs typeface="+mj-cs"/>
        </a:defRPr>
      </a:lvl1pPr>
    </p:titleStyle>
    <p:bodyStyle>
      <a:lvl1pPr marL="228600" indent="-228600" algn="l" defTabSz="914400" rtl="0" eaLnBrk="1" latinLnBrk="0" hangingPunct="1">
        <a:lnSpc>
          <a:spcPct val="90000"/>
        </a:lnSpc>
        <a:spcBef>
          <a:spcPts val="1000"/>
        </a:spcBef>
        <a:buClr>
          <a:schemeClr val="tx2">
            <a:lumMod val="75000"/>
            <a:lumOff val="25000"/>
          </a:schemeClr>
        </a:buClr>
        <a:buFont typeface="Arial" panose="020B0604020202020204" pitchFamily="34" charset="0"/>
        <a:buChar char="•"/>
        <a:defRPr sz="20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Clr>
          <a:schemeClr val="tx2">
            <a:lumMod val="75000"/>
            <a:lumOff val="25000"/>
          </a:schemeClr>
        </a:buClr>
        <a:buFont typeface="Arial" panose="020B0604020202020204" pitchFamily="34" charset="0"/>
        <a:buChar char="•"/>
        <a:defRPr sz="18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Clr>
          <a:schemeClr val="tx2">
            <a:lumMod val="75000"/>
            <a:lumOff val="25000"/>
          </a:schemeClr>
        </a:buClr>
        <a:buFont typeface="Arial" panose="020B0604020202020204" pitchFamily="34" charset="0"/>
        <a:buChar char="•"/>
        <a:defRPr sz="16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Clr>
          <a:schemeClr val="tx2">
            <a:lumMod val="75000"/>
            <a:lumOff val="25000"/>
          </a:schemeClr>
        </a:buClr>
        <a:buFont typeface="Arial" panose="020B0604020202020204" pitchFamily="34" charset="0"/>
        <a:buChar char="•"/>
        <a:defRPr sz="14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Clr>
          <a:schemeClr val="tx2">
            <a:lumMod val="75000"/>
            <a:lumOff val="25000"/>
          </a:schemeClr>
        </a:buClr>
        <a:buFont typeface="Arial" panose="020B0604020202020204" pitchFamily="34" charset="0"/>
        <a:buChar char="•"/>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image" Target="../media/image1.png"/></Relationships>
</file>

<file path=ppt/slides/_rels/slide1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image" Target="../media/image1.png"/></Relationships>
</file>

<file path=ppt/slides/_rels/slide12.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png"/><Relationship Id="rId2" Type="http://schemas.openxmlformats.org/officeDocument/2006/relationships/image" Target="../media/image26.png"/><Relationship Id="rId1" Type="http://schemas.openxmlformats.org/officeDocument/2006/relationships/image" Target="../media/image25.png"/></Relationships>
</file>

<file path=ppt/slides/_rels/slide13.xml.rels><?xml version="1.0" encoding="UTF-8" standalone="yes"?>
<Relationships xmlns="http://schemas.openxmlformats.org/package/2006/relationships"><Relationship Id="rId9" Type="http://schemas.openxmlformats.org/officeDocument/2006/relationships/slideLayout" Target="../slideLayouts/slideLayout6.xml"/><Relationship Id="rId8" Type="http://schemas.openxmlformats.org/officeDocument/2006/relationships/image" Target="../media/image1.png"/><Relationship Id="rId7" Type="http://schemas.openxmlformats.org/officeDocument/2006/relationships/tags" Target="../tags/tag14.xml"/><Relationship Id="rId6" Type="http://schemas.openxmlformats.org/officeDocument/2006/relationships/image" Target="../media/image28.png"/><Relationship Id="rId5" Type="http://schemas.openxmlformats.org/officeDocument/2006/relationships/tags" Target="../tags/tag13.xml"/><Relationship Id="rId4" Type="http://schemas.openxmlformats.org/officeDocument/2006/relationships/tags" Target="../tags/tag12.xml"/><Relationship Id="rId3" Type="http://schemas.openxmlformats.org/officeDocument/2006/relationships/tags" Target="../tags/tag11.xml"/><Relationship Id="rId2" Type="http://schemas.openxmlformats.org/officeDocument/2006/relationships/image" Target="../media/image27.png"/><Relationship Id="rId1" Type="http://schemas.openxmlformats.org/officeDocument/2006/relationships/tags" Target="../tags/tag10.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16.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1.png"/><Relationship Id="rId4" Type="http://schemas.openxmlformats.org/officeDocument/2006/relationships/image" Target="../media/image32.svg"/><Relationship Id="rId3" Type="http://schemas.openxmlformats.org/officeDocument/2006/relationships/image" Target="../media/image31.png"/><Relationship Id="rId2" Type="http://schemas.openxmlformats.org/officeDocument/2006/relationships/image" Target="../media/image30.svg"/><Relationship Id="rId1" Type="http://schemas.openxmlformats.org/officeDocument/2006/relationships/image" Target="../media/image29.png"/></Relationships>
</file>

<file path=ppt/slides/_rels/slide2.xml.rels><?xml version="1.0" encoding="UTF-8" standalone="yes"?>
<Relationships xmlns="http://schemas.openxmlformats.org/package/2006/relationships"><Relationship Id="rId9" Type="http://schemas.openxmlformats.org/officeDocument/2006/relationships/tags" Target="../tags/tag6.xml"/><Relationship Id="rId8" Type="http://schemas.openxmlformats.org/officeDocument/2006/relationships/tags" Target="../tags/tag5.xml"/><Relationship Id="rId7" Type="http://schemas.openxmlformats.org/officeDocument/2006/relationships/image" Target="../media/image3.png"/><Relationship Id="rId6" Type="http://schemas.openxmlformats.org/officeDocument/2006/relationships/tags" Target="../tags/tag4.xml"/><Relationship Id="rId5" Type="http://schemas.openxmlformats.org/officeDocument/2006/relationships/tags" Target="../tags/tag3.xml"/><Relationship Id="rId4" Type="http://schemas.openxmlformats.org/officeDocument/2006/relationships/tags" Target="../tags/tag2.xml"/><Relationship Id="rId3" Type="http://schemas.openxmlformats.org/officeDocument/2006/relationships/image" Target="../media/image2.png"/><Relationship Id="rId2" Type="http://schemas.openxmlformats.org/officeDocument/2006/relationships/tags" Target="../tags/tag1.xml"/><Relationship Id="rId14" Type="http://schemas.openxmlformats.org/officeDocument/2006/relationships/slideLayout" Target="../slideLayouts/slideLayout1.xml"/><Relationship Id="rId13" Type="http://schemas.openxmlformats.org/officeDocument/2006/relationships/tags" Target="../tags/tag9.xml"/><Relationship Id="rId12" Type="http://schemas.openxmlformats.org/officeDocument/2006/relationships/tags" Target="../tags/tag8.xml"/><Relationship Id="rId11" Type="http://schemas.openxmlformats.org/officeDocument/2006/relationships/image" Target="../media/image4.png"/><Relationship Id="rId10" Type="http://schemas.openxmlformats.org/officeDocument/2006/relationships/tags" Target="../tags/tag7.xml"/><Relationship Id="rId1" Type="http://schemas.openxmlformats.org/officeDocument/2006/relationships/image" Target="../media/image1.png"/></Relationships>
</file>

<file path=ppt/slides/_rels/slide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5.png"/><Relationship Id="rId2" Type="http://schemas.microsoft.com/office/2007/relationships/media" Target="../media/media1.mp4"/><Relationship Id="rId1" Type="http://schemas.openxmlformats.org/officeDocument/2006/relationships/video" Target="../media/media1.mp4"/></Relationships>
</file>

<file path=ppt/slides/_rels/slide4.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png"/><Relationship Id="rId3" Type="http://schemas.openxmlformats.org/officeDocument/2006/relationships/image" Target="../media/image1.png"/><Relationship Id="rId2" Type="http://schemas.openxmlformats.org/officeDocument/2006/relationships/image" Target="../media/image7.svg"/><Relationship Id="rId1"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11.png"/><Relationship Id="rId1" Type="http://schemas.openxmlformats.org/officeDocument/2006/relationships/image" Target="../media/image1.png"/></Relationships>
</file>

<file path=ppt/slides/_rels/slide6.xml.rels><?xml version="1.0" encoding="UTF-8" standalone="yes"?>
<Relationships xmlns="http://schemas.openxmlformats.org/package/2006/relationships"><Relationship Id="rId7" Type="http://schemas.openxmlformats.org/officeDocument/2006/relationships/notesSlide" Target="../notesSlides/notesSlide1.xml"/><Relationship Id="rId6"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image" Target="../media/image1.png"/></Relationships>
</file>

<file path=ppt/slides/_rels/slide7.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17.png"/><Relationship Id="rId3" Type="http://schemas.openxmlformats.org/officeDocument/2006/relationships/image" Target="../media/image16.png"/><Relationship Id="rId2" Type="http://schemas.openxmlformats.org/officeDocument/2006/relationships/image" Target="../media/image7.svg"/><Relationship Id="rId1"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png"/><Relationship Id="rId1" Type="http://schemas.openxmlformats.org/officeDocument/2006/relationships/image" Target="../media/image18.png"/></Relationships>
</file>

<file path=ppt/slides/_rels/slide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p:cNvSpPr>
            <a:spLocks noGrp="1" noRot="1" noChangeAspect="1" noMove="1" noResize="1" noEditPoints="1" noAdjustHandles="1" noChangeArrowheads="1" noChangeShapeType="1" noTextEdit="1"/>
          </p:cNvSpPr>
          <p:nvPr/>
        </p:nvSpPr>
        <p:spPr>
          <a:xfrm>
            <a:off x="-1" y="-1"/>
            <a:ext cx="12192001"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p:cNvSpPr>
            <a:spLocks noGrp="1" noRot="1" noChangeAspect="1" noMove="1" noResize="1" noEditPoints="1" noAdjustHandles="1" noChangeArrowheads="1" noChangeShapeType="1" noTextEdit="1"/>
          </p:cNvSpPr>
          <p:nvPr/>
        </p:nvSpPr>
        <p:spPr>
          <a:xfrm>
            <a:off x="-1" y="-1"/>
            <a:ext cx="12192001" cy="68580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grpSp>
        <p:nvGrpSpPr>
          <p:cNvPr id="14" name="Decorative Circles"/>
          <p:cNvGrpSpPr>
            <a:grpSpLocks noGrp="1" noRot="1" noChangeAspect="1" noMove="1" noResize="1" noUngrp="1"/>
          </p:cNvGrpSpPr>
          <p:nvPr/>
        </p:nvGrpSpPr>
        <p:grpSpPr>
          <a:xfrm>
            <a:off x="-1" y="-1"/>
            <a:ext cx="12192001" cy="6858001"/>
            <a:chOff x="-1" y="-1"/>
            <a:chExt cx="12192001" cy="6858001"/>
          </a:xfrm>
        </p:grpSpPr>
        <p:sp>
          <p:nvSpPr>
            <p:cNvPr id="15" name="Oval 14"/>
            <p:cNvSpPr/>
            <p:nvPr/>
          </p:nvSpPr>
          <p:spPr>
            <a:xfrm>
              <a:off x="209098" y="727602"/>
              <a:ext cx="172408" cy="172408"/>
            </a:xfrm>
            <a:prstGeom prst="ellipse">
              <a:avLst/>
            </a:prstGeom>
            <a:solidFill>
              <a:schemeClr val="accent2">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949947" y="136523"/>
              <a:ext cx="113367" cy="113367"/>
            </a:xfrm>
            <a:prstGeom prst="ellipse">
              <a:avLst/>
            </a:prstGeom>
            <a:solidFill>
              <a:srgbClr val="F39E29">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11575290" y="5859047"/>
              <a:ext cx="305780" cy="305780"/>
            </a:xfrm>
            <a:prstGeom prst="ellipse">
              <a:avLst/>
            </a:pr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95730" y="1133938"/>
              <a:ext cx="226735" cy="226735"/>
            </a:xfrm>
            <a:prstGeom prst="ellipse">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11536830" y="554419"/>
              <a:ext cx="382700" cy="382700"/>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p:cNvSpPr/>
            <p:nvPr/>
          </p:nvSpPr>
          <p:spPr>
            <a:xfrm>
              <a:off x="11224303" y="299808"/>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11629630" y="5482355"/>
              <a:ext cx="94160" cy="94160"/>
            </a:xfrm>
            <a:prstGeom prst="ellipse">
              <a:avLst/>
            </a:prstGeom>
            <a:solidFill>
              <a:srgbClr val="E3BEB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10415328" y="6124958"/>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10120382" y="6255986"/>
              <a:ext cx="305780" cy="305780"/>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p:cNvSpPr/>
            <p:nvPr/>
          </p:nvSpPr>
          <p:spPr>
            <a:xfrm>
              <a:off x="9934343" y="6204350"/>
              <a:ext cx="113367" cy="113367"/>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Shape 24"/>
            <p:cNvSpPr/>
            <p:nvPr/>
          </p:nvSpPr>
          <p:spPr>
            <a:xfrm>
              <a:off x="11642244" y="6317718"/>
              <a:ext cx="549756" cy="540282"/>
            </a:xfrm>
            <a:custGeom>
              <a:avLst/>
              <a:gdLst>
                <a:gd name="connsiteX0" fmla="*/ 1224540 w 2115556"/>
                <a:gd name="connsiteY0" fmla="*/ 0 h 2079100"/>
                <a:gd name="connsiteX1" fmla="*/ 2090421 w 2115556"/>
                <a:gd name="connsiteY1" fmla="*/ 358660 h 2079100"/>
                <a:gd name="connsiteX2" fmla="*/ 2115556 w 2115556"/>
                <a:gd name="connsiteY2" fmla="*/ 386315 h 2079100"/>
                <a:gd name="connsiteX3" fmla="*/ 2115556 w 2115556"/>
                <a:gd name="connsiteY3" fmla="*/ 2062765 h 2079100"/>
                <a:gd name="connsiteX4" fmla="*/ 2100710 w 2115556"/>
                <a:gd name="connsiteY4" fmla="*/ 2079100 h 2079100"/>
                <a:gd name="connsiteX5" fmla="*/ 348370 w 2115556"/>
                <a:gd name="connsiteY5" fmla="*/ 2079100 h 2079100"/>
                <a:gd name="connsiteX6" fmla="*/ 279625 w 2115556"/>
                <a:gd name="connsiteY6" fmla="*/ 2003461 h 2079100"/>
                <a:gd name="connsiteX7" fmla="*/ 0 w 2115556"/>
                <a:gd name="connsiteY7" fmla="*/ 1224540 h 2079100"/>
                <a:gd name="connsiteX8" fmla="*/ 1224540 w 2115556"/>
                <a:gd name="connsiteY8" fmla="*/ 0 h 207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15556" h="2079100">
                  <a:moveTo>
                    <a:pt x="1224540" y="0"/>
                  </a:moveTo>
                  <a:cubicBezTo>
                    <a:pt x="1562687" y="0"/>
                    <a:pt x="1868823" y="137062"/>
                    <a:pt x="2090421" y="358660"/>
                  </a:cubicBezTo>
                  <a:lnTo>
                    <a:pt x="2115556" y="386315"/>
                  </a:lnTo>
                  <a:lnTo>
                    <a:pt x="2115556" y="2062765"/>
                  </a:lnTo>
                  <a:lnTo>
                    <a:pt x="2100710" y="2079100"/>
                  </a:lnTo>
                  <a:lnTo>
                    <a:pt x="348370" y="2079100"/>
                  </a:lnTo>
                  <a:lnTo>
                    <a:pt x="279625" y="2003461"/>
                  </a:lnTo>
                  <a:cubicBezTo>
                    <a:pt x="104938" y="1791789"/>
                    <a:pt x="0" y="1520419"/>
                    <a:pt x="0" y="1224540"/>
                  </a:cubicBezTo>
                  <a:cubicBezTo>
                    <a:pt x="0" y="548245"/>
                    <a:pt x="548245" y="0"/>
                    <a:pt x="1224540"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26" name="Freeform: Shape 25"/>
            <p:cNvSpPr/>
            <p:nvPr/>
          </p:nvSpPr>
          <p:spPr>
            <a:xfrm>
              <a:off x="-1" y="-1"/>
              <a:ext cx="510196" cy="538336"/>
            </a:xfrm>
            <a:custGeom>
              <a:avLst/>
              <a:gdLst>
                <a:gd name="connsiteX0" fmla="*/ 0 w 510196"/>
                <a:gd name="connsiteY0" fmla="*/ 0 h 538336"/>
                <a:gd name="connsiteX1" fmla="*/ 459276 w 510196"/>
                <a:gd name="connsiteY1" fmla="*/ 0 h 538336"/>
                <a:gd name="connsiteX2" fmla="*/ 482126 w 510196"/>
                <a:gd name="connsiteY2" fmla="*/ 42098 h 538336"/>
                <a:gd name="connsiteX3" fmla="*/ 510196 w 510196"/>
                <a:gd name="connsiteY3" fmla="*/ 181136 h 538336"/>
                <a:gd name="connsiteX4" fmla="*/ 152996 w 510196"/>
                <a:gd name="connsiteY4" fmla="*/ 538336 h 538336"/>
                <a:gd name="connsiteX5" fmla="*/ 13958 w 510196"/>
                <a:gd name="connsiteY5" fmla="*/ 510266 h 538336"/>
                <a:gd name="connsiteX6" fmla="*/ 0 w 510196"/>
                <a:gd name="connsiteY6" fmla="*/ 502690 h 538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0196" h="538336">
                  <a:moveTo>
                    <a:pt x="0" y="0"/>
                  </a:moveTo>
                  <a:lnTo>
                    <a:pt x="459276" y="0"/>
                  </a:lnTo>
                  <a:lnTo>
                    <a:pt x="482126" y="42098"/>
                  </a:lnTo>
                  <a:cubicBezTo>
                    <a:pt x="500201" y="84833"/>
                    <a:pt x="510196" y="131817"/>
                    <a:pt x="510196" y="181136"/>
                  </a:cubicBezTo>
                  <a:cubicBezTo>
                    <a:pt x="510196" y="378412"/>
                    <a:pt x="350272" y="538336"/>
                    <a:pt x="152996" y="538336"/>
                  </a:cubicBezTo>
                  <a:cubicBezTo>
                    <a:pt x="103677" y="538336"/>
                    <a:pt x="56693" y="528341"/>
                    <a:pt x="13958" y="510266"/>
                  </a:cubicBezTo>
                  <a:lnTo>
                    <a:pt x="0" y="502690"/>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27" name="Freeform: Shape 26"/>
            <p:cNvSpPr/>
            <p:nvPr/>
          </p:nvSpPr>
          <p:spPr>
            <a:xfrm>
              <a:off x="10528695" y="1"/>
              <a:ext cx="554074" cy="282754"/>
            </a:xfrm>
            <a:custGeom>
              <a:avLst/>
              <a:gdLst>
                <a:gd name="connsiteX0" fmla="*/ 644 w 309162"/>
                <a:gd name="connsiteY0" fmla="*/ 0 h 157771"/>
                <a:gd name="connsiteX1" fmla="*/ 308518 w 309162"/>
                <a:gd name="connsiteY1" fmla="*/ 0 h 157771"/>
                <a:gd name="connsiteX2" fmla="*/ 309162 w 309162"/>
                <a:gd name="connsiteY2" fmla="*/ 3190 h 157771"/>
                <a:gd name="connsiteX3" fmla="*/ 154581 w 309162"/>
                <a:gd name="connsiteY3" fmla="*/ 157771 h 157771"/>
                <a:gd name="connsiteX4" fmla="*/ 0 w 309162"/>
                <a:gd name="connsiteY4" fmla="*/ 3190 h 157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162" h="157771">
                  <a:moveTo>
                    <a:pt x="644" y="0"/>
                  </a:moveTo>
                  <a:lnTo>
                    <a:pt x="308518" y="0"/>
                  </a:lnTo>
                  <a:lnTo>
                    <a:pt x="309162" y="3190"/>
                  </a:lnTo>
                  <a:cubicBezTo>
                    <a:pt x="309162" y="88563"/>
                    <a:pt x="239954" y="157771"/>
                    <a:pt x="154581" y="157771"/>
                  </a:cubicBezTo>
                  <a:cubicBezTo>
                    <a:pt x="69208" y="157771"/>
                    <a:pt x="0" y="88563"/>
                    <a:pt x="0" y="3190"/>
                  </a:cubicBez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28" name="Oval 27"/>
            <p:cNvSpPr/>
            <p:nvPr/>
          </p:nvSpPr>
          <p:spPr>
            <a:xfrm>
              <a:off x="504140" y="1132500"/>
              <a:ext cx="84680" cy="84680"/>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9" name="Freeform: Shape 28"/>
            <p:cNvSpPr/>
            <p:nvPr/>
          </p:nvSpPr>
          <p:spPr>
            <a:xfrm>
              <a:off x="12051348" y="5576515"/>
              <a:ext cx="137603" cy="210490"/>
            </a:xfrm>
            <a:custGeom>
              <a:avLst/>
              <a:gdLst>
                <a:gd name="connsiteX0" fmla="*/ 105245 w 137603"/>
                <a:gd name="connsiteY0" fmla="*/ 0 h 210490"/>
                <a:gd name="connsiteX1" fmla="*/ 137603 w 137603"/>
                <a:gd name="connsiteY1" fmla="*/ 6533 h 210490"/>
                <a:gd name="connsiteX2" fmla="*/ 137603 w 137603"/>
                <a:gd name="connsiteY2" fmla="*/ 203957 h 210490"/>
                <a:gd name="connsiteX3" fmla="*/ 105245 w 137603"/>
                <a:gd name="connsiteY3" fmla="*/ 210490 h 210490"/>
                <a:gd name="connsiteX4" fmla="*/ 0 w 137603"/>
                <a:gd name="connsiteY4" fmla="*/ 105245 h 210490"/>
                <a:gd name="connsiteX5" fmla="*/ 105245 w 137603"/>
                <a:gd name="connsiteY5" fmla="*/ 0 h 210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603" h="210490">
                  <a:moveTo>
                    <a:pt x="105245" y="0"/>
                  </a:moveTo>
                  <a:lnTo>
                    <a:pt x="137603" y="6533"/>
                  </a:lnTo>
                  <a:lnTo>
                    <a:pt x="137603" y="203957"/>
                  </a:lnTo>
                  <a:lnTo>
                    <a:pt x="105245" y="210490"/>
                  </a:lnTo>
                  <a:cubicBezTo>
                    <a:pt x="47120" y="210490"/>
                    <a:pt x="0" y="163370"/>
                    <a:pt x="0" y="105245"/>
                  </a:cubicBezTo>
                  <a:cubicBezTo>
                    <a:pt x="0" y="47120"/>
                    <a:pt x="47120" y="0"/>
                    <a:pt x="105245" y="0"/>
                  </a:cubicBezTo>
                  <a:close/>
                </a:path>
              </a:pathLst>
            </a:cu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grpSp>
      <p:sp useBgFill="1">
        <p:nvSpPr>
          <p:cNvPr id="31" name="Rectangle 30"/>
          <p:cNvSpPr>
            <a:spLocks noGrp="1" noRot="1" noChangeAspect="1" noMove="1" noResize="1" noEditPoints="1" noAdjustHandles="1" noChangeArrowheads="1" noChangeShapeType="1" noTextEdit="1"/>
          </p:cNvSpPr>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a:spLocks noGrp="1" noRot="1" noChangeAspect="1" noMove="1" noResize="1" noEditPoints="1" noAdjustHandles="1" noChangeArrowheads="1" noChangeShapeType="1" noTextEdit="1"/>
          </p:cNvSpPr>
          <p:nvPr/>
        </p:nvSpPr>
        <p:spPr>
          <a:xfrm>
            <a:off x="1524" y="0"/>
            <a:ext cx="12188952" cy="6858000"/>
          </a:xfrm>
          <a:prstGeom prst="rect">
            <a:avLst/>
          </a:prstGeom>
          <a:solidFill>
            <a:schemeClr val="bg2">
              <a:lumMod val="9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bg1"/>
              </a:solidFill>
              <a:latin typeface="+mj-lt"/>
            </a:endParaRPr>
          </a:p>
        </p:txBody>
      </p:sp>
      <p:sp>
        <p:nvSpPr>
          <p:cNvPr id="2" name="Title 1"/>
          <p:cNvSpPr>
            <a:spLocks noGrp="1"/>
          </p:cNvSpPr>
          <p:nvPr>
            <p:ph type="ctrTitle"/>
          </p:nvPr>
        </p:nvSpPr>
        <p:spPr>
          <a:xfrm>
            <a:off x="664210" y="2145030"/>
            <a:ext cx="5431790" cy="2744470"/>
          </a:xfrm>
        </p:spPr>
        <p:txBody>
          <a:bodyPr vert="horz" lIns="91440" tIns="45720" rIns="91440" bIns="45720" rtlCol="0" anchor="b">
            <a:normAutofit/>
          </a:bodyPr>
          <a:lstStyle/>
          <a:p>
            <a:pPr algn="l"/>
            <a:r>
              <a:rPr lang="en-US" sz="4400" dirty="0"/>
              <a:t>INTRODUCING </a:t>
            </a:r>
            <a:r>
              <a:rPr lang="en-US" sz="7000" i="1" dirty="0"/>
              <a:t>RAMSETU</a:t>
            </a:r>
            <a:br>
              <a:rPr lang="en-US" sz="4400" i="1" dirty="0"/>
            </a:br>
            <a:endParaRPr lang="en-US" sz="4400" kern="1200" dirty="0">
              <a:latin typeface="+mj-lt"/>
              <a:ea typeface="+mj-ea"/>
              <a:cs typeface="+mj-cs"/>
            </a:endParaRPr>
          </a:p>
        </p:txBody>
      </p:sp>
      <p:grpSp>
        <p:nvGrpSpPr>
          <p:cNvPr id="35" name="decorative circles"/>
          <p:cNvGrpSpPr>
            <a:grpSpLocks noGrp="1" noRot="1" noChangeAspect="1" noMove="1" noResize="1" noUngrp="1"/>
          </p:cNvGrpSpPr>
          <p:nvPr/>
        </p:nvGrpSpPr>
        <p:grpSpPr>
          <a:xfrm>
            <a:off x="6008627" y="289695"/>
            <a:ext cx="5461374" cy="5966848"/>
            <a:chOff x="6008627" y="289695"/>
            <a:chExt cx="5461374" cy="5966848"/>
          </a:xfrm>
        </p:grpSpPr>
        <p:sp>
          <p:nvSpPr>
            <p:cNvPr id="36" name="Oval 35"/>
            <p:cNvSpPr/>
            <p:nvPr/>
          </p:nvSpPr>
          <p:spPr>
            <a:xfrm>
              <a:off x="10543605" y="289695"/>
              <a:ext cx="226735" cy="226735"/>
            </a:xfrm>
            <a:prstGeom prst="ellipse">
              <a:avLst/>
            </a:prstGeom>
            <a:solidFill>
              <a:srgbClr val="9744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p:cNvSpPr/>
            <p:nvPr/>
          </p:nvSpPr>
          <p:spPr>
            <a:xfrm>
              <a:off x="11003560" y="387281"/>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p:cNvSpPr/>
            <p:nvPr/>
          </p:nvSpPr>
          <p:spPr>
            <a:xfrm>
              <a:off x="6008627" y="5790102"/>
              <a:ext cx="466441" cy="466441"/>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p:cNvSpPr/>
            <p:nvPr/>
          </p:nvSpPr>
          <p:spPr>
            <a:xfrm>
              <a:off x="11003560" y="654708"/>
              <a:ext cx="466441" cy="466441"/>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p:cNvSpPr/>
            <p:nvPr/>
          </p:nvSpPr>
          <p:spPr>
            <a:xfrm>
              <a:off x="6008627" y="5407667"/>
              <a:ext cx="113367" cy="11336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 name="Picture 4" descr="A heart shaped logo with text&#10;&#10;AI-generated content may be incorrect."/>
          <p:cNvPicPr>
            <a:picLocks noChangeAspect="1"/>
          </p:cNvPicPr>
          <p:nvPr/>
        </p:nvPicPr>
        <p:blipFill>
          <a:blip r:embed="rId1"/>
          <a:srcRect r="-3" b="-3"/>
          <a:stretch>
            <a:fillRect/>
          </a:stretch>
        </p:blipFill>
        <p:spPr>
          <a:xfrm>
            <a:off x="6306574" y="552339"/>
            <a:ext cx="5728174" cy="5728174"/>
          </a:xfrm>
          <a:custGeom>
            <a:avLst/>
            <a:gdLst/>
            <a:ahLst/>
            <a:cxnLst/>
            <a:rect l="l" t="t" r="r" b="b"/>
            <a:pathLst>
              <a:path w="3111160" h="3111160">
                <a:moveTo>
                  <a:pt x="1555580" y="0"/>
                </a:moveTo>
                <a:cubicBezTo>
                  <a:pt x="2414703" y="0"/>
                  <a:pt x="3111160" y="696457"/>
                  <a:pt x="3111160" y="1555580"/>
                </a:cubicBezTo>
                <a:cubicBezTo>
                  <a:pt x="3111160" y="2414703"/>
                  <a:pt x="2414703" y="3111160"/>
                  <a:pt x="1555580" y="3111160"/>
                </a:cubicBezTo>
                <a:cubicBezTo>
                  <a:pt x="696457" y="3111160"/>
                  <a:pt x="0" y="2414703"/>
                  <a:pt x="0" y="1555580"/>
                </a:cubicBezTo>
                <a:cubicBezTo>
                  <a:pt x="0" y="696457"/>
                  <a:pt x="696457" y="0"/>
                  <a:pt x="1555580" y="0"/>
                </a:cubicBezTo>
                <a:close/>
              </a:path>
            </a:pathLst>
          </a:cu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7240" y="138983"/>
            <a:ext cx="8681402" cy="1325563"/>
          </a:xfrm>
        </p:spPr>
        <p:txBody>
          <a:bodyPr>
            <a:noAutofit/>
          </a:bodyPr>
          <a:lstStyle/>
          <a:p>
            <a:r>
              <a:rPr lang="en-US" sz="4500" dirty="0"/>
              <a:t>WORKFLOW &amp; ARCHITECTRE</a:t>
            </a:r>
            <a:endParaRPr lang="en-US" sz="4500" dirty="0"/>
          </a:p>
        </p:txBody>
      </p:sp>
      <p:pic>
        <p:nvPicPr>
          <p:cNvPr id="4" name="Picture 3" descr="A heart shaped logo with text&#10;&#10;AI-generated content may be incorrect."/>
          <p:cNvPicPr>
            <a:picLocks noChangeAspect="1"/>
          </p:cNvPicPr>
          <p:nvPr/>
        </p:nvPicPr>
        <p:blipFill>
          <a:blip r:embed="rId1"/>
          <a:srcRect l="951" t="8257" r="598" b="-4"/>
          <a:stretch>
            <a:fillRect/>
          </a:stretch>
        </p:blipFill>
        <p:spPr>
          <a:xfrm>
            <a:off x="9612966" y="-1"/>
            <a:ext cx="2579034" cy="2403435"/>
          </a:xfrm>
          <a:custGeom>
            <a:avLst/>
            <a:gdLst/>
            <a:ahLst/>
            <a:cxnLst/>
            <a:rect l="l" t="t" r="r" b="b"/>
            <a:pathLst>
              <a:path w="2579034" h="2619754">
                <a:moveTo>
                  <a:pt x="455682" y="0"/>
                </a:moveTo>
                <a:lnTo>
                  <a:pt x="2579034" y="0"/>
                </a:lnTo>
                <a:lnTo>
                  <a:pt x="2579034" y="2202359"/>
                </a:lnTo>
                <a:lnTo>
                  <a:pt x="2504372" y="2270216"/>
                </a:lnTo>
                <a:cubicBezTo>
                  <a:pt x="2239776" y="2488580"/>
                  <a:pt x="1900558" y="2619754"/>
                  <a:pt x="1530703" y="2619754"/>
                </a:cubicBezTo>
                <a:cubicBezTo>
                  <a:pt x="685318" y="2619754"/>
                  <a:pt x="0" y="1934436"/>
                  <a:pt x="0" y="1089051"/>
                </a:cubicBezTo>
                <a:cubicBezTo>
                  <a:pt x="0" y="666360"/>
                  <a:pt x="171330" y="283684"/>
                  <a:pt x="448332" y="6680"/>
                </a:cubicBezTo>
                <a:close/>
              </a:path>
            </a:pathLst>
          </a:custGeom>
        </p:spPr>
      </p:pic>
      <p:pic>
        <p:nvPicPr>
          <p:cNvPr id="9" name="Picture 8"/>
          <p:cNvPicPr>
            <a:picLocks noChangeAspect="1"/>
          </p:cNvPicPr>
          <p:nvPr/>
        </p:nvPicPr>
        <p:blipFill>
          <a:blip r:embed="rId2"/>
          <a:stretch>
            <a:fillRect/>
          </a:stretch>
        </p:blipFill>
        <p:spPr>
          <a:xfrm>
            <a:off x="-16080" y="1389645"/>
            <a:ext cx="6367923" cy="5178147"/>
          </a:xfrm>
          <a:prstGeom prst="rect">
            <a:avLst/>
          </a:prstGeom>
        </p:spPr>
      </p:pic>
      <p:pic>
        <p:nvPicPr>
          <p:cNvPr id="3" name="Content Placeholder 5" descr="A screenshot of a computer screen&#10;&#10;AI-generated content may be incorrect."/>
          <p:cNvPicPr>
            <a:picLocks noGrp="1" noChangeAspect="1"/>
          </p:cNvPicPr>
          <p:nvPr>
            <p:ph idx="1"/>
          </p:nvPr>
        </p:nvPicPr>
        <p:blipFill>
          <a:blip r:embed="rId3"/>
          <a:srcRect t="18246"/>
          <a:stretch>
            <a:fillRect/>
          </a:stretch>
        </p:blipFill>
        <p:spPr>
          <a:xfrm>
            <a:off x="6174658" y="2055813"/>
            <a:ext cx="6017342" cy="4754460"/>
          </a:xfr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7240" y="365125"/>
            <a:ext cx="8862060" cy="1325880"/>
          </a:xfrm>
        </p:spPr>
        <p:txBody>
          <a:bodyPr/>
          <a:lstStyle/>
          <a:p>
            <a:r>
              <a:rPr lang="en-US"/>
              <a:t>SNIPPETS OF PROJECT</a:t>
            </a:r>
            <a:endParaRPr lang="en-US"/>
          </a:p>
        </p:txBody>
      </p:sp>
      <p:pic>
        <p:nvPicPr>
          <p:cNvPr id="4" name="Picture 3" descr="A heart shaped logo with text&#10;&#10;AI-generated content may be incorrect."/>
          <p:cNvPicPr>
            <a:picLocks noChangeAspect="1"/>
          </p:cNvPicPr>
          <p:nvPr/>
        </p:nvPicPr>
        <p:blipFill>
          <a:blip r:embed="rId1"/>
          <a:srcRect l="951" r="598" b="-5"/>
          <a:stretch>
            <a:fillRect/>
          </a:stretch>
        </p:blipFill>
        <p:spPr>
          <a:xfrm>
            <a:off x="9458642" y="0"/>
            <a:ext cx="2579034" cy="2619744"/>
          </a:xfrm>
          <a:custGeom>
            <a:avLst/>
            <a:gdLst/>
            <a:ahLst/>
            <a:cxnLst/>
            <a:rect l="l" t="t" r="r" b="b"/>
            <a:pathLst>
              <a:path w="2579034" h="2619754">
                <a:moveTo>
                  <a:pt x="455682" y="0"/>
                </a:moveTo>
                <a:lnTo>
                  <a:pt x="2579034" y="0"/>
                </a:lnTo>
                <a:lnTo>
                  <a:pt x="2579034" y="2202359"/>
                </a:lnTo>
                <a:lnTo>
                  <a:pt x="2504372" y="2270216"/>
                </a:lnTo>
                <a:cubicBezTo>
                  <a:pt x="2239776" y="2488580"/>
                  <a:pt x="1900558" y="2619754"/>
                  <a:pt x="1530703" y="2619754"/>
                </a:cubicBezTo>
                <a:cubicBezTo>
                  <a:pt x="685318" y="2619754"/>
                  <a:pt x="0" y="1934436"/>
                  <a:pt x="0" y="1089051"/>
                </a:cubicBezTo>
                <a:cubicBezTo>
                  <a:pt x="0" y="666360"/>
                  <a:pt x="171330" y="283684"/>
                  <a:pt x="448332" y="6680"/>
                </a:cubicBezTo>
                <a:close/>
              </a:path>
            </a:pathLst>
          </a:custGeom>
        </p:spPr>
      </p:pic>
      <p:pic>
        <p:nvPicPr>
          <p:cNvPr id="6" name="Picture 5"/>
          <p:cNvPicPr>
            <a:picLocks noChangeAspect="1"/>
          </p:cNvPicPr>
          <p:nvPr/>
        </p:nvPicPr>
        <p:blipFill>
          <a:blip r:embed="rId2"/>
          <a:srcRect t="5607" b="5662"/>
          <a:stretch>
            <a:fillRect/>
          </a:stretch>
        </p:blipFill>
        <p:spPr>
          <a:xfrm>
            <a:off x="6781165" y="2058035"/>
            <a:ext cx="4705350" cy="3225800"/>
          </a:xfrm>
          <a:prstGeom prst="rect">
            <a:avLst/>
          </a:prstGeom>
          <a:effectLst>
            <a:outerShdw blurRad="76200" dir="13500000" sy="23000" kx="1200000" algn="br" rotWithShape="0">
              <a:prstClr val="black">
                <a:alpha val="20000"/>
              </a:prstClr>
            </a:outerShdw>
          </a:effectLst>
        </p:spPr>
      </p:pic>
      <p:sp>
        <p:nvSpPr>
          <p:cNvPr id="7" name="Text Box 6"/>
          <p:cNvSpPr txBox="1"/>
          <p:nvPr/>
        </p:nvSpPr>
        <p:spPr>
          <a:xfrm>
            <a:off x="777240" y="1517650"/>
            <a:ext cx="4709160" cy="460375"/>
          </a:xfrm>
          <a:prstGeom prst="rect">
            <a:avLst/>
          </a:prstGeom>
          <a:noFill/>
        </p:spPr>
        <p:txBody>
          <a:bodyPr wrap="square" rtlCol="0">
            <a:spAutoFit/>
          </a:bodyPr>
          <a:lstStyle/>
          <a:p>
            <a:r>
              <a:rPr lang="en-US" sz="2400" b="1" i="1" u="sng"/>
              <a:t>When registered as DONOR :-</a:t>
            </a:r>
            <a:endParaRPr lang="en-US" sz="2400" b="1" i="1" u="sng"/>
          </a:p>
        </p:txBody>
      </p:sp>
      <p:cxnSp>
        <p:nvCxnSpPr>
          <p:cNvPr id="8" name="Straight Arrow Connector 7"/>
          <p:cNvCxnSpPr/>
          <p:nvPr/>
        </p:nvCxnSpPr>
        <p:spPr>
          <a:xfrm flipV="1">
            <a:off x="5182235" y="3758565"/>
            <a:ext cx="1243330" cy="10160"/>
          </a:xfrm>
          <a:prstGeom prst="straightConnector1">
            <a:avLst/>
          </a:prstGeom>
          <a:ln w="31750" cap="rnd">
            <a:solidFill>
              <a:schemeClr val="accent1"/>
            </a:solidFill>
            <a:round/>
            <a:tailEnd type="arrow" w="med" len="med"/>
          </a:ln>
        </p:spPr>
        <p:style>
          <a:lnRef idx="0">
            <a:srgbClr val="FFFFFF"/>
          </a:lnRef>
          <a:fillRef idx="0">
            <a:srgbClr val="FFFFFF"/>
          </a:fillRef>
          <a:effectRef idx="0">
            <a:srgbClr val="FFFFFF"/>
          </a:effectRef>
          <a:fontRef idx="minor">
            <a:schemeClr val="tx1"/>
          </a:fontRef>
        </p:style>
      </p:cxnSp>
      <p:sp>
        <p:nvSpPr>
          <p:cNvPr id="9" name="Text Box 8"/>
          <p:cNvSpPr txBox="1"/>
          <p:nvPr/>
        </p:nvSpPr>
        <p:spPr>
          <a:xfrm>
            <a:off x="1503680" y="5575300"/>
            <a:ext cx="2466340" cy="475615"/>
          </a:xfrm>
          <a:prstGeom prst="rect">
            <a:avLst/>
          </a:prstGeom>
          <a:noFill/>
        </p:spPr>
        <p:txBody>
          <a:bodyPr wrap="square" rtlCol="0">
            <a:spAutoFit/>
          </a:bodyPr>
          <a:lstStyle/>
          <a:p>
            <a:r>
              <a:rPr lang="en-US" sz="2500" u="sng" dirty="0">
                <a:latin typeface="Berlin Sans FB Demi" panose="020E0802020502020306" charset="0"/>
                <a:cs typeface="Berlin Sans FB Demi" panose="020E0802020502020306" charset="0"/>
              </a:rPr>
              <a:t>Site Dashboard</a:t>
            </a:r>
            <a:endParaRPr lang="en-US" sz="2500" u="sng" dirty="0">
              <a:latin typeface="Berlin Sans FB Demi" panose="020E0802020502020306" charset="0"/>
              <a:cs typeface="Berlin Sans FB Demi" panose="020E0802020502020306" charset="0"/>
            </a:endParaRPr>
          </a:p>
        </p:txBody>
      </p:sp>
      <p:sp>
        <p:nvSpPr>
          <p:cNvPr id="10" name="Text Box 9"/>
          <p:cNvSpPr txBox="1"/>
          <p:nvPr/>
        </p:nvSpPr>
        <p:spPr>
          <a:xfrm>
            <a:off x="8508365" y="5575300"/>
            <a:ext cx="1721485" cy="475615"/>
          </a:xfrm>
          <a:prstGeom prst="rect">
            <a:avLst/>
          </a:prstGeom>
          <a:noFill/>
        </p:spPr>
        <p:txBody>
          <a:bodyPr wrap="square" rtlCol="0">
            <a:spAutoFit/>
          </a:bodyPr>
          <a:lstStyle/>
          <a:p>
            <a:r>
              <a:rPr lang="en-US" sz="2500" u="sng">
                <a:latin typeface="Berlin Sans FB Demi" panose="020E0802020502020306" charset="0"/>
                <a:cs typeface="Berlin Sans FB Demi" panose="020E0802020502020306" charset="0"/>
              </a:rPr>
              <a:t>Login UI</a:t>
            </a:r>
            <a:endParaRPr lang="en-US" sz="2500" u="sng">
              <a:latin typeface="Berlin Sans FB Demi" panose="020E0802020502020306" charset="0"/>
              <a:cs typeface="Berlin Sans FB Demi" panose="020E0802020502020306" charset="0"/>
            </a:endParaRPr>
          </a:p>
        </p:txBody>
      </p:sp>
      <p:pic>
        <p:nvPicPr>
          <p:cNvPr id="13" name="Picture 12" descr="A screenshot of a computer&#10;&#10;AI-generated content may be incorrect."/>
          <p:cNvPicPr>
            <a:picLocks noChangeAspect="1"/>
          </p:cNvPicPr>
          <p:nvPr/>
        </p:nvPicPr>
        <p:blipFill>
          <a:blip r:embed="rId3"/>
          <a:stretch>
            <a:fillRect/>
          </a:stretch>
        </p:blipFill>
        <p:spPr>
          <a:xfrm>
            <a:off x="117475" y="2089150"/>
            <a:ext cx="4946650" cy="3194050"/>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Arrow Connector 2"/>
          <p:cNvCxnSpPr/>
          <p:nvPr/>
        </p:nvCxnSpPr>
        <p:spPr>
          <a:xfrm flipV="1">
            <a:off x="154690" y="2966402"/>
            <a:ext cx="847090" cy="8890"/>
          </a:xfrm>
          <a:prstGeom prst="straightConnector1">
            <a:avLst/>
          </a:prstGeom>
          <a:ln w="31750" cap="rnd">
            <a:solidFill>
              <a:schemeClr val="accent1"/>
            </a:solidFill>
            <a:round/>
            <a:tailEnd type="arrow" w="med" len="med"/>
          </a:ln>
        </p:spPr>
        <p:style>
          <a:lnRef idx="0">
            <a:srgbClr val="FFFFFF"/>
          </a:lnRef>
          <a:fillRef idx="0">
            <a:srgbClr val="FFFFFF"/>
          </a:fillRef>
          <a:effectRef idx="0">
            <a:srgbClr val="FFFFFF"/>
          </a:effectRef>
          <a:fontRef idx="minor">
            <a:schemeClr val="tx1"/>
          </a:fontRef>
        </p:style>
      </p:cxnSp>
      <p:sp>
        <p:nvSpPr>
          <p:cNvPr id="4" name="Text Box 3"/>
          <p:cNvSpPr txBox="1"/>
          <p:nvPr/>
        </p:nvSpPr>
        <p:spPr>
          <a:xfrm>
            <a:off x="2286000" y="4742180"/>
            <a:ext cx="2168525" cy="475615"/>
          </a:xfrm>
          <a:prstGeom prst="rect">
            <a:avLst/>
          </a:prstGeom>
          <a:noFill/>
        </p:spPr>
        <p:txBody>
          <a:bodyPr wrap="square" rtlCol="0">
            <a:spAutoFit/>
          </a:bodyPr>
          <a:lstStyle/>
          <a:p>
            <a:r>
              <a:rPr lang="en-US" sz="2500" u="sng" dirty="0">
                <a:latin typeface="Berlin Sans FB Demi" panose="020E0802020502020306" charset="0"/>
                <a:cs typeface="Berlin Sans FB Demi" panose="020E0802020502020306" charset="0"/>
              </a:rPr>
              <a:t>Donor Panel</a:t>
            </a:r>
            <a:endParaRPr lang="en-US" sz="2500" u="sng" dirty="0">
              <a:latin typeface="Berlin Sans FB Demi" panose="020E0802020502020306" charset="0"/>
              <a:cs typeface="Berlin Sans FB Demi" panose="020E0802020502020306" charset="0"/>
            </a:endParaRPr>
          </a:p>
        </p:txBody>
      </p:sp>
      <p:cxnSp>
        <p:nvCxnSpPr>
          <p:cNvPr id="5" name="Straight Arrow Connector 4"/>
          <p:cNvCxnSpPr/>
          <p:nvPr/>
        </p:nvCxnSpPr>
        <p:spPr>
          <a:xfrm>
            <a:off x="5838190" y="2975292"/>
            <a:ext cx="1211580" cy="0"/>
          </a:xfrm>
          <a:prstGeom prst="straightConnector1">
            <a:avLst/>
          </a:prstGeom>
          <a:ln w="31750" cap="rnd">
            <a:solidFill>
              <a:schemeClr val="accent1"/>
            </a:solidFill>
            <a:round/>
            <a:tailEnd type="arrow" w="med" len="med"/>
          </a:ln>
        </p:spPr>
        <p:style>
          <a:lnRef idx="0">
            <a:srgbClr val="FFFFFF"/>
          </a:lnRef>
          <a:fillRef idx="0">
            <a:srgbClr val="FFFFFF"/>
          </a:fillRef>
          <a:effectRef idx="0">
            <a:srgbClr val="FFFFFF"/>
          </a:effectRef>
          <a:fontRef idx="minor">
            <a:schemeClr val="tx1"/>
          </a:fontRef>
        </p:style>
      </p:cxnSp>
      <p:pic>
        <p:nvPicPr>
          <p:cNvPr id="6" name="Picture 5"/>
          <p:cNvPicPr>
            <a:picLocks noChangeAspect="1"/>
          </p:cNvPicPr>
          <p:nvPr/>
        </p:nvPicPr>
        <p:blipFill>
          <a:blip r:embed="rId1"/>
          <a:srcRect l="1105" t="5932" b="5688"/>
          <a:stretch>
            <a:fillRect/>
          </a:stretch>
        </p:blipFill>
        <p:spPr>
          <a:xfrm>
            <a:off x="7321550" y="1376045"/>
            <a:ext cx="4302760" cy="3103245"/>
          </a:xfrm>
          <a:prstGeom prst="rect">
            <a:avLst/>
          </a:prstGeom>
          <a:effectLst>
            <a:outerShdw blurRad="76200" dir="13500000" sy="23000" kx="1200000" algn="br" rotWithShape="0">
              <a:prstClr val="black">
                <a:alpha val="20000"/>
              </a:prstClr>
            </a:outerShdw>
          </a:effectLst>
        </p:spPr>
      </p:pic>
      <p:sp>
        <p:nvSpPr>
          <p:cNvPr id="7" name="Text Box 6"/>
          <p:cNvSpPr txBox="1"/>
          <p:nvPr/>
        </p:nvSpPr>
        <p:spPr>
          <a:xfrm>
            <a:off x="8223885" y="4742180"/>
            <a:ext cx="2832735" cy="475615"/>
          </a:xfrm>
          <a:prstGeom prst="rect">
            <a:avLst/>
          </a:prstGeom>
          <a:noFill/>
        </p:spPr>
        <p:txBody>
          <a:bodyPr wrap="square" rtlCol="0">
            <a:spAutoFit/>
          </a:bodyPr>
          <a:lstStyle/>
          <a:p>
            <a:r>
              <a:rPr lang="en-US" sz="2500" u="sng">
                <a:latin typeface="Berlin Sans FB Demi" panose="020E0802020502020306" charset="0"/>
                <a:cs typeface="Berlin Sans FB Demi" panose="020E0802020502020306" charset="0"/>
              </a:rPr>
              <a:t>Donation Requests </a:t>
            </a:r>
            <a:endParaRPr lang="en-US" sz="2500" u="sng">
              <a:latin typeface="Berlin Sans FB Demi" panose="020E0802020502020306" charset="0"/>
              <a:cs typeface="Berlin Sans FB Demi" panose="020E0802020502020306" charset="0"/>
            </a:endParaRPr>
          </a:p>
        </p:txBody>
      </p:sp>
      <p:pic>
        <p:nvPicPr>
          <p:cNvPr id="9" name="Picture 8"/>
          <p:cNvPicPr>
            <a:picLocks noChangeAspect="1"/>
          </p:cNvPicPr>
          <p:nvPr/>
        </p:nvPicPr>
        <p:blipFill>
          <a:blip r:embed="rId2"/>
          <a:stretch>
            <a:fillRect/>
          </a:stretch>
        </p:blipFill>
        <p:spPr>
          <a:xfrm>
            <a:off x="1002030" y="1376045"/>
            <a:ext cx="4564380" cy="3102610"/>
          </a:xfrm>
          <a:prstGeom prst="rect">
            <a:avLst/>
          </a:prstGeom>
          <a:ln>
            <a:noFill/>
          </a:ln>
          <a:effectLst>
            <a:outerShdw blurRad="292100" dist="139700" dir="2700000" algn="tl" rotWithShape="0">
              <a:srgbClr val="333333">
                <a:alpha val="65000"/>
              </a:srgbClr>
            </a:outerShdw>
          </a:effectLst>
        </p:spPr>
      </p:pic>
      <p:pic>
        <p:nvPicPr>
          <p:cNvPr id="2" name="Picture 1" descr="A heart shaped logo with text&#10;&#10;AI-generated content may be incorrect."/>
          <p:cNvPicPr>
            <a:picLocks noChangeAspect="1"/>
          </p:cNvPicPr>
          <p:nvPr/>
        </p:nvPicPr>
        <p:blipFill>
          <a:blip r:embed="rId3"/>
          <a:srcRect l="951" r="598" b="-5"/>
          <a:stretch>
            <a:fillRect/>
          </a:stretch>
        </p:blipFill>
        <p:spPr>
          <a:xfrm>
            <a:off x="5154295" y="4742180"/>
            <a:ext cx="2578735" cy="1859280"/>
          </a:xfrm>
          <a:custGeom>
            <a:avLst/>
            <a:gdLst/>
            <a:ahLst/>
            <a:cxnLst/>
            <a:rect l="l" t="t" r="r" b="b"/>
            <a:pathLst>
              <a:path w="2579034" h="2619754">
                <a:moveTo>
                  <a:pt x="455682" y="0"/>
                </a:moveTo>
                <a:lnTo>
                  <a:pt x="2579034" y="0"/>
                </a:lnTo>
                <a:lnTo>
                  <a:pt x="2579034" y="2202359"/>
                </a:lnTo>
                <a:lnTo>
                  <a:pt x="2504372" y="2270216"/>
                </a:lnTo>
                <a:cubicBezTo>
                  <a:pt x="2239776" y="2488580"/>
                  <a:pt x="1900558" y="2619754"/>
                  <a:pt x="1530703" y="2619754"/>
                </a:cubicBezTo>
                <a:cubicBezTo>
                  <a:pt x="685318" y="2619754"/>
                  <a:pt x="0" y="1934436"/>
                  <a:pt x="0" y="1089051"/>
                </a:cubicBezTo>
                <a:cubicBezTo>
                  <a:pt x="0" y="666360"/>
                  <a:pt x="171330" y="283684"/>
                  <a:pt x="448332" y="6680"/>
                </a:cubicBezTo>
                <a:close/>
              </a:path>
            </a:pathLst>
          </a:custGeom>
        </p:spPr>
      </p:pic>
      <p:sp>
        <p:nvSpPr>
          <p:cNvPr id="10" name="Title 1"/>
          <p:cNvSpPr>
            <a:spLocks noGrp="1"/>
          </p:cNvSpPr>
          <p:nvPr/>
        </p:nvSpPr>
        <p:spPr>
          <a:xfrm>
            <a:off x="777240" y="365125"/>
            <a:ext cx="8862060" cy="132588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5400" kern="1200">
                <a:solidFill>
                  <a:schemeClr val="tx2"/>
                </a:solidFill>
                <a:latin typeface="+mj-lt"/>
                <a:ea typeface="+mj-ea"/>
                <a:cs typeface="+mj-cs"/>
              </a:defRPr>
            </a:lvl1pPr>
          </a:lstStyle>
          <a:p>
            <a:r>
              <a:rPr lang="en-US"/>
              <a:t>SNIPPETS OF PROJECT</a:t>
            </a:r>
            <a:endParaRPr 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custDataLst>
              <p:tags r:id="rId1"/>
            </p:custDataLst>
          </p:nvPr>
        </p:nvPicPr>
        <p:blipFill>
          <a:blip r:embed="rId2"/>
          <a:stretch>
            <a:fillRect/>
          </a:stretch>
        </p:blipFill>
        <p:spPr>
          <a:xfrm>
            <a:off x="736561" y="1612490"/>
            <a:ext cx="5323836" cy="2969803"/>
          </a:xfrm>
          <a:prstGeom prst="rect">
            <a:avLst/>
          </a:prstGeom>
          <a:ln>
            <a:noFill/>
          </a:ln>
          <a:effectLst>
            <a:outerShdw blurRad="292100" dist="139700" dir="2700000" algn="tl" rotWithShape="0">
              <a:srgbClr val="333333">
                <a:alpha val="65000"/>
              </a:srgbClr>
            </a:outerShdw>
          </a:effectLst>
        </p:spPr>
      </p:pic>
      <p:cxnSp>
        <p:nvCxnSpPr>
          <p:cNvPr id="8" name="Straight Arrow Connector 7"/>
          <p:cNvCxnSpPr/>
          <p:nvPr/>
        </p:nvCxnSpPr>
        <p:spPr>
          <a:xfrm>
            <a:off x="0" y="3303639"/>
            <a:ext cx="73656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custDataLst>
              <p:tags r:id="rId3"/>
            </p:custDataLst>
          </p:nvPr>
        </p:nvSpPr>
        <p:spPr>
          <a:xfrm>
            <a:off x="2273935" y="4788535"/>
            <a:ext cx="2249170" cy="475615"/>
          </a:xfrm>
          <a:prstGeom prst="rect">
            <a:avLst/>
          </a:prstGeom>
          <a:noFill/>
        </p:spPr>
        <p:txBody>
          <a:bodyPr wrap="square" rtlCol="0">
            <a:spAutoFit/>
          </a:bodyPr>
          <a:lstStyle/>
          <a:p>
            <a:r>
              <a:rPr lang="en-US" sz="2500" dirty="0">
                <a:latin typeface="Berlin Sans FB Demi" panose="020E0802020502020306" charset="0"/>
                <a:cs typeface="Berlin Sans FB Demi" panose="020E0802020502020306" charset="0"/>
              </a:rPr>
              <a:t>Patient Panel</a:t>
            </a:r>
            <a:endParaRPr lang="en-IN" sz="2500" dirty="0">
              <a:latin typeface="Berlin Sans FB Demi" panose="020E0802020502020306" charset="0"/>
              <a:cs typeface="Berlin Sans FB Demi" panose="020E0802020502020306" charset="0"/>
            </a:endParaRPr>
          </a:p>
        </p:txBody>
      </p:sp>
      <p:cxnSp>
        <p:nvCxnSpPr>
          <p:cNvPr id="11" name="Straight Arrow Connector 10"/>
          <p:cNvCxnSpPr/>
          <p:nvPr>
            <p:custDataLst>
              <p:tags r:id="rId4"/>
            </p:custDataLst>
          </p:nvPr>
        </p:nvCxnSpPr>
        <p:spPr>
          <a:xfrm>
            <a:off x="6073097" y="3303639"/>
            <a:ext cx="63250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p:custDataLst>
              <p:tags r:id="rId5"/>
            </p:custDataLst>
          </p:nvPr>
        </p:nvPicPr>
        <p:blipFill>
          <a:blip r:embed="rId6"/>
          <a:stretch>
            <a:fillRect/>
          </a:stretch>
        </p:blipFill>
        <p:spPr>
          <a:xfrm>
            <a:off x="6718300" y="1632155"/>
            <a:ext cx="5323836" cy="3013370"/>
          </a:xfrm>
          <a:prstGeom prst="rect">
            <a:avLst/>
          </a:prstGeom>
          <a:ln>
            <a:noFill/>
          </a:ln>
          <a:effectLst>
            <a:outerShdw blurRad="292100" dist="139700" dir="2700000" algn="tl" rotWithShape="0">
              <a:srgbClr val="333333">
                <a:alpha val="65000"/>
              </a:srgbClr>
            </a:outerShdw>
          </a:effectLst>
        </p:spPr>
      </p:pic>
      <p:sp>
        <p:nvSpPr>
          <p:cNvPr id="15" name="TextBox 14"/>
          <p:cNvSpPr txBox="1"/>
          <p:nvPr>
            <p:custDataLst>
              <p:tags r:id="rId7"/>
            </p:custDataLst>
          </p:nvPr>
        </p:nvSpPr>
        <p:spPr>
          <a:xfrm>
            <a:off x="8300085" y="4788535"/>
            <a:ext cx="2160270" cy="475615"/>
          </a:xfrm>
          <a:prstGeom prst="rect">
            <a:avLst/>
          </a:prstGeom>
          <a:noFill/>
        </p:spPr>
        <p:txBody>
          <a:bodyPr wrap="square" rtlCol="0">
            <a:spAutoFit/>
          </a:bodyPr>
          <a:lstStyle/>
          <a:p>
            <a:r>
              <a:rPr lang="en-US" sz="2500" dirty="0">
                <a:latin typeface="Berlin Sans FB Demi" panose="020E0802020502020306" charset="0"/>
                <a:cs typeface="Berlin Sans FB Demi" panose="020E0802020502020306" charset="0"/>
              </a:rPr>
              <a:t>Admin Panel</a:t>
            </a:r>
            <a:endParaRPr lang="en-US" sz="2500" dirty="0">
              <a:latin typeface="Berlin Sans FB Demi" panose="020E0802020502020306" charset="0"/>
              <a:cs typeface="Berlin Sans FB Demi" panose="020E0802020502020306" charset="0"/>
            </a:endParaRPr>
          </a:p>
        </p:txBody>
      </p:sp>
      <p:pic>
        <p:nvPicPr>
          <p:cNvPr id="2" name="Picture 1" descr="A heart shaped logo with text&#10;&#10;AI-generated content may be incorrect."/>
          <p:cNvPicPr>
            <a:picLocks noChangeAspect="1"/>
          </p:cNvPicPr>
          <p:nvPr/>
        </p:nvPicPr>
        <p:blipFill>
          <a:blip r:embed="rId8"/>
          <a:srcRect l="951" r="598" b="-5"/>
          <a:stretch>
            <a:fillRect/>
          </a:stretch>
        </p:blipFill>
        <p:spPr>
          <a:xfrm>
            <a:off x="5154295" y="4900295"/>
            <a:ext cx="2359025" cy="1701165"/>
          </a:xfrm>
          <a:custGeom>
            <a:avLst/>
            <a:gdLst/>
            <a:ahLst/>
            <a:cxnLst/>
            <a:rect l="l" t="t" r="r" b="b"/>
            <a:pathLst>
              <a:path w="2579034" h="2619754">
                <a:moveTo>
                  <a:pt x="455682" y="0"/>
                </a:moveTo>
                <a:lnTo>
                  <a:pt x="2579034" y="0"/>
                </a:lnTo>
                <a:lnTo>
                  <a:pt x="2579034" y="2202359"/>
                </a:lnTo>
                <a:lnTo>
                  <a:pt x="2504372" y="2270216"/>
                </a:lnTo>
                <a:cubicBezTo>
                  <a:pt x="2239776" y="2488580"/>
                  <a:pt x="1900558" y="2619754"/>
                  <a:pt x="1530703" y="2619754"/>
                </a:cubicBezTo>
                <a:cubicBezTo>
                  <a:pt x="685318" y="2619754"/>
                  <a:pt x="0" y="1934436"/>
                  <a:pt x="0" y="1089051"/>
                </a:cubicBezTo>
                <a:cubicBezTo>
                  <a:pt x="0" y="666360"/>
                  <a:pt x="171330" y="283684"/>
                  <a:pt x="448332" y="6680"/>
                </a:cubicBezTo>
                <a:close/>
              </a:path>
            </a:pathLst>
          </a:custGeom>
        </p:spPr>
      </p:pic>
      <p:sp>
        <p:nvSpPr>
          <p:cNvPr id="3" name="Title 2"/>
          <p:cNvSpPr>
            <a:spLocks noGrp="1"/>
          </p:cNvSpPr>
          <p:nvPr>
            <p:ph type="title"/>
          </p:nvPr>
        </p:nvSpPr>
        <p:spPr>
          <a:xfrm>
            <a:off x="777240" y="365125"/>
            <a:ext cx="8862060" cy="1325880"/>
          </a:xfrm>
        </p:spPr>
        <p:txBody>
          <a:bodyPr/>
          <a:lstStyle/>
          <a:p>
            <a:r>
              <a:rPr lang="en-US"/>
              <a:t>SNIPPETS OF PROJECT</a:t>
            </a:r>
            <a:endParaRPr 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7240" y="846905"/>
            <a:ext cx="7532747" cy="1325563"/>
          </a:xfrm>
        </p:spPr>
        <p:txBody>
          <a:bodyPr/>
          <a:lstStyle/>
          <a:p>
            <a:r>
              <a:rPr lang="en-US" dirty="0"/>
              <a:t>Roles and Responsibilities</a:t>
            </a:r>
            <a:endParaRPr lang="en-IN" dirty="0"/>
          </a:p>
        </p:txBody>
      </p:sp>
      <p:sp>
        <p:nvSpPr>
          <p:cNvPr id="3" name="Content Placeholder 2"/>
          <p:cNvSpPr>
            <a:spLocks noGrp="1"/>
          </p:cNvSpPr>
          <p:nvPr>
            <p:ph idx="1"/>
          </p:nvPr>
        </p:nvSpPr>
        <p:spPr>
          <a:xfrm>
            <a:off x="777240" y="2620010"/>
            <a:ext cx="3303270" cy="2860040"/>
          </a:xfrm>
        </p:spPr>
        <p:txBody>
          <a:bodyPr>
            <a:noAutofit/>
          </a:bodyPr>
          <a:lstStyle/>
          <a:p>
            <a:pPr marL="0" indent="0" algn="just">
              <a:lnSpc>
                <a:spcPct val="100000"/>
              </a:lnSpc>
              <a:buNone/>
            </a:pPr>
            <a:r>
              <a:rPr lang="en-IN" sz="1500" b="1" dirty="0">
                <a:latin typeface="+mj-lt"/>
              </a:rPr>
              <a:t>Priyanshu Bansal – Team Lead</a:t>
            </a:r>
            <a:endParaRPr lang="en-IN" sz="1500" b="1" dirty="0">
              <a:latin typeface="+mj-lt"/>
            </a:endParaRPr>
          </a:p>
          <a:p>
            <a:pPr marL="0" indent="0" algn="just">
              <a:lnSpc>
                <a:spcPct val="100000"/>
              </a:lnSpc>
              <a:buNone/>
            </a:pPr>
            <a:r>
              <a:rPr lang="en-IN" sz="1200" b="1" dirty="0">
                <a:latin typeface="+mj-lt"/>
              </a:rPr>
              <a:t>Technical</a:t>
            </a:r>
            <a:endParaRPr lang="en-IN" sz="1200" dirty="0">
              <a:latin typeface="+mj-lt"/>
            </a:endParaRPr>
          </a:p>
          <a:p>
            <a:pPr algn="just">
              <a:lnSpc>
                <a:spcPct val="100000"/>
              </a:lnSpc>
            </a:pPr>
            <a:r>
              <a:rPr lang="en-IN" sz="1200" dirty="0">
                <a:latin typeface="+mj-lt"/>
              </a:rPr>
              <a:t>Database schema design &amp; backend development (</a:t>
            </a:r>
            <a:r>
              <a:rPr lang="en-US" altLang="en-IN" sz="1200" dirty="0">
                <a:latin typeface="+mj-lt"/>
              </a:rPr>
              <a:t>MONGODB &amp; EXPRESS</a:t>
            </a:r>
            <a:r>
              <a:rPr lang="en-IN" sz="1200" dirty="0">
                <a:latin typeface="+mj-lt"/>
              </a:rPr>
              <a:t>).</a:t>
            </a:r>
            <a:endParaRPr lang="en-IN" sz="1200" dirty="0">
              <a:latin typeface="+mj-lt"/>
            </a:endParaRPr>
          </a:p>
          <a:p>
            <a:pPr algn="just">
              <a:lnSpc>
                <a:spcPct val="100000"/>
              </a:lnSpc>
            </a:pPr>
            <a:r>
              <a:rPr lang="en-US" altLang="en-IN" sz="1200" dirty="0">
                <a:latin typeface="+mj-lt"/>
              </a:rPr>
              <a:t>Signup and Login Page frontend + backend</a:t>
            </a:r>
            <a:endParaRPr lang="en-IN" sz="1200" dirty="0">
              <a:latin typeface="+mj-lt"/>
            </a:endParaRPr>
          </a:p>
          <a:p>
            <a:pPr algn="just">
              <a:lnSpc>
                <a:spcPct val="100000"/>
              </a:lnSpc>
            </a:pPr>
            <a:r>
              <a:rPr lang="en-IN" sz="1200" dirty="0">
                <a:latin typeface="+mj-lt"/>
              </a:rPr>
              <a:t>Integration of donor–patient matching system.</a:t>
            </a:r>
            <a:endParaRPr lang="en-IN" sz="1200" dirty="0">
              <a:latin typeface="+mj-lt"/>
            </a:endParaRPr>
          </a:p>
          <a:p>
            <a:pPr marL="0" indent="0" algn="just">
              <a:lnSpc>
                <a:spcPct val="100000"/>
              </a:lnSpc>
              <a:buNone/>
            </a:pPr>
            <a:r>
              <a:rPr lang="en-IN" sz="1200" b="1" dirty="0">
                <a:latin typeface="+mj-lt"/>
              </a:rPr>
              <a:t>Other</a:t>
            </a:r>
            <a:endParaRPr lang="en-IN" sz="1200" dirty="0">
              <a:latin typeface="+mj-lt"/>
            </a:endParaRPr>
          </a:p>
          <a:p>
            <a:pPr algn="just">
              <a:lnSpc>
                <a:spcPct val="100000"/>
              </a:lnSpc>
            </a:pPr>
            <a:r>
              <a:rPr lang="en-IN" sz="1200" dirty="0">
                <a:latin typeface="+mj-lt"/>
              </a:rPr>
              <a:t>Team coordination &amp; task distribution.</a:t>
            </a:r>
            <a:endParaRPr lang="en-IN" sz="1200" dirty="0">
              <a:latin typeface="+mj-lt"/>
            </a:endParaRPr>
          </a:p>
          <a:p>
            <a:pPr algn="just">
              <a:lnSpc>
                <a:spcPct val="100000"/>
              </a:lnSpc>
            </a:pPr>
            <a:r>
              <a:rPr lang="en-IN" sz="1200" dirty="0">
                <a:latin typeface="+mj-lt"/>
              </a:rPr>
              <a:t>Ensuring project milestones and deadlines are met.</a:t>
            </a:r>
            <a:endParaRPr lang="en-IN" sz="1200" dirty="0">
              <a:latin typeface="+mj-lt"/>
            </a:endParaRPr>
          </a:p>
          <a:p>
            <a:pPr marL="0" indent="0" algn="just">
              <a:lnSpc>
                <a:spcPct val="100000"/>
              </a:lnSpc>
              <a:buNone/>
            </a:pPr>
            <a:endParaRPr lang="en-IN" sz="1000" dirty="0">
              <a:latin typeface="+mj-lt"/>
            </a:endParaRPr>
          </a:p>
        </p:txBody>
      </p:sp>
      <p:pic>
        <p:nvPicPr>
          <p:cNvPr id="4" name="Picture 3" descr="A heart shaped logo with text&#10;&#10;AI-generated content may be incorrect."/>
          <p:cNvPicPr>
            <a:picLocks noChangeAspect="1"/>
          </p:cNvPicPr>
          <p:nvPr/>
        </p:nvPicPr>
        <p:blipFill>
          <a:blip r:embed="rId1"/>
          <a:srcRect l="951" r="598" b="-5"/>
          <a:stretch>
            <a:fillRect/>
          </a:stretch>
        </p:blipFill>
        <p:spPr>
          <a:xfrm>
            <a:off x="9458642" y="0"/>
            <a:ext cx="2579034" cy="2619744"/>
          </a:xfrm>
          <a:custGeom>
            <a:avLst/>
            <a:gdLst/>
            <a:ahLst/>
            <a:cxnLst/>
            <a:rect l="l" t="t" r="r" b="b"/>
            <a:pathLst>
              <a:path w="2579034" h="2619754">
                <a:moveTo>
                  <a:pt x="455682" y="0"/>
                </a:moveTo>
                <a:lnTo>
                  <a:pt x="2579034" y="0"/>
                </a:lnTo>
                <a:lnTo>
                  <a:pt x="2579034" y="2202359"/>
                </a:lnTo>
                <a:lnTo>
                  <a:pt x="2504372" y="2270216"/>
                </a:lnTo>
                <a:cubicBezTo>
                  <a:pt x="2239776" y="2488580"/>
                  <a:pt x="1900558" y="2619754"/>
                  <a:pt x="1530703" y="2619754"/>
                </a:cubicBezTo>
                <a:cubicBezTo>
                  <a:pt x="685318" y="2619754"/>
                  <a:pt x="0" y="1934436"/>
                  <a:pt x="0" y="1089051"/>
                </a:cubicBezTo>
                <a:cubicBezTo>
                  <a:pt x="0" y="666360"/>
                  <a:pt x="171330" y="283684"/>
                  <a:pt x="448332" y="6680"/>
                </a:cubicBezTo>
                <a:close/>
              </a:path>
            </a:pathLst>
          </a:custGeom>
        </p:spPr>
      </p:pic>
      <p:sp>
        <p:nvSpPr>
          <p:cNvPr id="5" name="Content Placeholder 2"/>
          <p:cNvSpPr txBox="1"/>
          <p:nvPr/>
        </p:nvSpPr>
        <p:spPr>
          <a:xfrm>
            <a:off x="4479290" y="2620010"/>
            <a:ext cx="3303270" cy="3215640"/>
          </a:xfrm>
          <a:prstGeom prst="rect">
            <a:avLst/>
          </a:prstGeom>
        </p:spPr>
        <p:txBody>
          <a:bodyPr vert="horz" lIns="91440" tIns="45720" rIns="91440" bIns="45720" rtlCol="0">
            <a:normAutofit lnSpcReduction="20000"/>
          </a:bodyPr>
          <a:lstStyle>
            <a:lvl1pPr marL="228600" indent="-228600" algn="l" defTabSz="914400" rtl="0" eaLnBrk="1" latinLnBrk="0" hangingPunct="1">
              <a:lnSpc>
                <a:spcPct val="90000"/>
              </a:lnSpc>
              <a:spcBef>
                <a:spcPts val="1000"/>
              </a:spcBef>
              <a:buClr>
                <a:schemeClr val="tx2">
                  <a:lumMod val="75000"/>
                  <a:lumOff val="25000"/>
                </a:schemeClr>
              </a:buClr>
              <a:buFont typeface="Arial" panose="020B0604020202020204" pitchFamily="34" charset="0"/>
              <a:buChar char="•"/>
              <a:defRPr sz="20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Clr>
                <a:schemeClr val="tx2">
                  <a:lumMod val="75000"/>
                  <a:lumOff val="25000"/>
                </a:schemeClr>
              </a:buClr>
              <a:buFont typeface="Arial" panose="020B0604020202020204" pitchFamily="34" charset="0"/>
              <a:buChar char="•"/>
              <a:defRPr sz="18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Clr>
                <a:schemeClr val="tx2">
                  <a:lumMod val="75000"/>
                  <a:lumOff val="25000"/>
                </a:schemeClr>
              </a:buClr>
              <a:buFont typeface="Arial" panose="020B0604020202020204" pitchFamily="34" charset="0"/>
              <a:buChar char="•"/>
              <a:defRPr sz="16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Clr>
                <a:schemeClr val="tx2">
                  <a:lumMod val="75000"/>
                  <a:lumOff val="25000"/>
                </a:schemeClr>
              </a:buClr>
              <a:buFont typeface="Arial" panose="020B0604020202020204" pitchFamily="34" charset="0"/>
              <a:buChar char="•"/>
              <a:defRPr sz="14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Clr>
                <a:schemeClr val="tx2">
                  <a:lumMod val="75000"/>
                  <a:lumOff val="25000"/>
                </a:schemeClr>
              </a:buClr>
              <a:buFont typeface="Arial" panose="020B0604020202020204" pitchFamily="34" charset="0"/>
              <a:buChar char="•"/>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00000"/>
              </a:lnSpc>
              <a:buNone/>
            </a:pPr>
            <a:r>
              <a:rPr lang="en-IN" sz="1500" b="1" dirty="0">
                <a:latin typeface="+mj-lt"/>
              </a:rPr>
              <a:t>Pragya Katiyar – Team Member</a:t>
            </a:r>
            <a:endParaRPr lang="en-IN" sz="1500" b="1" dirty="0">
              <a:latin typeface="+mj-lt"/>
            </a:endParaRPr>
          </a:p>
          <a:p>
            <a:pPr marL="0" indent="0" algn="just">
              <a:lnSpc>
                <a:spcPct val="100000"/>
              </a:lnSpc>
              <a:buNone/>
            </a:pPr>
            <a:r>
              <a:rPr lang="en-IN" sz="1200" b="1" dirty="0">
                <a:latin typeface="+mj-lt"/>
              </a:rPr>
              <a:t>Technical</a:t>
            </a:r>
            <a:endParaRPr lang="en-IN" sz="1200" dirty="0">
              <a:latin typeface="+mj-lt"/>
            </a:endParaRPr>
          </a:p>
          <a:p>
            <a:pPr algn="just">
              <a:lnSpc>
                <a:spcPct val="100000"/>
              </a:lnSpc>
            </a:pPr>
            <a:r>
              <a:rPr lang="en-IN" sz="1200" dirty="0">
                <a:latin typeface="+mj-lt"/>
              </a:rPr>
              <a:t>Frontend development (</a:t>
            </a:r>
            <a:r>
              <a:rPr lang="en-US" altLang="en-IN" sz="1200" dirty="0">
                <a:latin typeface="+mj-lt"/>
              </a:rPr>
              <a:t>REACT, Vite, Typescript</a:t>
            </a:r>
            <a:r>
              <a:rPr lang="en-IN" sz="1200" dirty="0">
                <a:latin typeface="+mj-lt"/>
              </a:rPr>
              <a:t>).</a:t>
            </a:r>
            <a:endParaRPr lang="en-IN" sz="1200" dirty="0">
              <a:latin typeface="+mj-lt"/>
            </a:endParaRPr>
          </a:p>
          <a:p>
            <a:pPr algn="just">
              <a:lnSpc>
                <a:spcPct val="100000"/>
              </a:lnSpc>
            </a:pPr>
            <a:r>
              <a:rPr lang="en-IN" sz="1200" dirty="0">
                <a:latin typeface="+mj-lt"/>
              </a:rPr>
              <a:t>Designing donor &amp; patient registration modules</a:t>
            </a:r>
            <a:r>
              <a:rPr lang="en-US" altLang="en-IN" sz="1200" dirty="0">
                <a:latin typeface="+mj-lt"/>
              </a:rPr>
              <a:t> and functionality</a:t>
            </a:r>
            <a:r>
              <a:rPr lang="en-IN" sz="1200" dirty="0">
                <a:latin typeface="+mj-lt"/>
              </a:rPr>
              <a:t>.</a:t>
            </a:r>
            <a:endParaRPr lang="en-IN" sz="1200" dirty="0">
              <a:latin typeface="+mj-lt"/>
            </a:endParaRPr>
          </a:p>
          <a:p>
            <a:pPr marL="0" indent="0" algn="just">
              <a:lnSpc>
                <a:spcPct val="100000"/>
              </a:lnSpc>
              <a:buNone/>
            </a:pPr>
            <a:r>
              <a:rPr lang="en-IN" sz="1200" b="1" dirty="0">
                <a:latin typeface="+mj-lt"/>
              </a:rPr>
              <a:t>Other</a:t>
            </a:r>
            <a:endParaRPr lang="en-IN" sz="1200" dirty="0">
              <a:latin typeface="+mj-lt"/>
            </a:endParaRPr>
          </a:p>
          <a:p>
            <a:pPr algn="just">
              <a:lnSpc>
                <a:spcPct val="100000"/>
              </a:lnSpc>
            </a:pPr>
            <a:r>
              <a:rPr lang="en-IN" sz="1200" dirty="0">
                <a:latin typeface="+mj-lt"/>
              </a:rPr>
              <a:t>Preparing project documentation &amp; presentation.</a:t>
            </a:r>
            <a:endParaRPr lang="en-IN" sz="1200" dirty="0">
              <a:latin typeface="+mj-lt"/>
            </a:endParaRPr>
          </a:p>
          <a:p>
            <a:pPr algn="just">
              <a:lnSpc>
                <a:spcPct val="100000"/>
              </a:lnSpc>
            </a:pPr>
            <a:r>
              <a:rPr lang="en-IN" sz="1200" dirty="0">
                <a:latin typeface="+mj-lt"/>
              </a:rPr>
              <a:t>Assisting in UI/UX improvement.</a:t>
            </a:r>
            <a:endParaRPr lang="en-IN" sz="1200" dirty="0">
              <a:latin typeface="+mj-lt"/>
            </a:endParaRPr>
          </a:p>
        </p:txBody>
      </p:sp>
      <p:sp>
        <p:nvSpPr>
          <p:cNvPr id="6" name="Content Placeholder 2"/>
          <p:cNvSpPr txBox="1"/>
          <p:nvPr/>
        </p:nvSpPr>
        <p:spPr>
          <a:xfrm>
            <a:off x="8180930" y="2604443"/>
            <a:ext cx="3303147" cy="2619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Clr>
                <a:schemeClr val="tx2">
                  <a:lumMod val="75000"/>
                  <a:lumOff val="25000"/>
                </a:schemeClr>
              </a:buClr>
              <a:buFont typeface="Arial" panose="020B0604020202020204" pitchFamily="34" charset="0"/>
              <a:buChar char="•"/>
              <a:defRPr sz="20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Clr>
                <a:schemeClr val="tx2">
                  <a:lumMod val="75000"/>
                  <a:lumOff val="25000"/>
                </a:schemeClr>
              </a:buClr>
              <a:buFont typeface="Arial" panose="020B0604020202020204" pitchFamily="34" charset="0"/>
              <a:buChar char="•"/>
              <a:defRPr sz="18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Clr>
                <a:schemeClr val="tx2">
                  <a:lumMod val="75000"/>
                  <a:lumOff val="25000"/>
                </a:schemeClr>
              </a:buClr>
              <a:buFont typeface="Arial" panose="020B0604020202020204" pitchFamily="34" charset="0"/>
              <a:buChar char="•"/>
              <a:defRPr sz="16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Clr>
                <a:schemeClr val="tx2">
                  <a:lumMod val="75000"/>
                  <a:lumOff val="25000"/>
                </a:schemeClr>
              </a:buClr>
              <a:buFont typeface="Arial" panose="020B0604020202020204" pitchFamily="34" charset="0"/>
              <a:buChar char="•"/>
              <a:defRPr sz="14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Clr>
                <a:schemeClr val="tx2">
                  <a:lumMod val="75000"/>
                  <a:lumOff val="25000"/>
                </a:schemeClr>
              </a:buClr>
              <a:buFont typeface="Arial" panose="020B0604020202020204" pitchFamily="34" charset="0"/>
              <a:buChar char="•"/>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00000"/>
              </a:lnSpc>
              <a:buNone/>
            </a:pPr>
            <a:r>
              <a:rPr lang="en-US" sz="1500" b="1" dirty="0">
                <a:latin typeface="+mj-lt"/>
              </a:rPr>
              <a:t>Krishna Goel – Team Member</a:t>
            </a:r>
            <a:endParaRPr lang="en-US" sz="1500" b="1" dirty="0">
              <a:latin typeface="+mj-lt"/>
            </a:endParaRPr>
          </a:p>
          <a:p>
            <a:pPr marL="0" indent="0" algn="just">
              <a:lnSpc>
                <a:spcPct val="100000"/>
              </a:lnSpc>
              <a:buNone/>
            </a:pPr>
            <a:r>
              <a:rPr lang="en-US" sz="1200" b="1" dirty="0">
                <a:latin typeface="+mj-lt"/>
              </a:rPr>
              <a:t>Technical</a:t>
            </a:r>
            <a:endParaRPr lang="en-US" sz="1200" dirty="0">
              <a:latin typeface="+mj-lt"/>
            </a:endParaRPr>
          </a:p>
          <a:p>
            <a:pPr algn="just">
              <a:lnSpc>
                <a:spcPct val="100000"/>
              </a:lnSpc>
            </a:pPr>
            <a:r>
              <a:rPr lang="en-US" sz="1200" dirty="0">
                <a:latin typeface="+mj-lt"/>
              </a:rPr>
              <a:t>Dynamic landing page and admin functionality.</a:t>
            </a:r>
            <a:endParaRPr lang="en-US" sz="1200" dirty="0">
              <a:latin typeface="+mj-lt"/>
            </a:endParaRPr>
          </a:p>
          <a:p>
            <a:pPr algn="just">
              <a:lnSpc>
                <a:spcPct val="100000"/>
              </a:lnSpc>
            </a:pPr>
            <a:r>
              <a:rPr lang="en-US" sz="1200" dirty="0">
                <a:latin typeface="+mj-lt"/>
              </a:rPr>
              <a:t>Matching logic implementation &amp; testing.</a:t>
            </a:r>
            <a:endParaRPr lang="en-US" sz="1200" dirty="0">
              <a:latin typeface="+mj-lt"/>
            </a:endParaRPr>
          </a:p>
          <a:p>
            <a:pPr marL="0" indent="0" algn="just">
              <a:lnSpc>
                <a:spcPct val="100000"/>
              </a:lnSpc>
              <a:buNone/>
            </a:pPr>
            <a:r>
              <a:rPr lang="en-US" sz="1200" b="1" dirty="0">
                <a:latin typeface="+mj-lt"/>
              </a:rPr>
              <a:t>Other</a:t>
            </a:r>
            <a:endParaRPr lang="en-US" sz="1200" dirty="0">
              <a:latin typeface="+mj-lt"/>
            </a:endParaRPr>
          </a:p>
          <a:p>
            <a:pPr algn="just">
              <a:lnSpc>
                <a:spcPct val="100000"/>
              </a:lnSpc>
            </a:pPr>
            <a:r>
              <a:rPr lang="en-US" sz="1200" dirty="0">
                <a:latin typeface="+mj-lt"/>
              </a:rPr>
              <a:t>System testing &amp; bug reporting.</a:t>
            </a:r>
            <a:endParaRPr lang="en-US" sz="1200" dirty="0">
              <a:latin typeface="+mj-lt"/>
            </a:endParaRPr>
          </a:p>
          <a:p>
            <a:pPr algn="just">
              <a:lnSpc>
                <a:spcPct val="100000"/>
              </a:lnSpc>
            </a:pPr>
            <a:r>
              <a:rPr lang="en-US" sz="1200" dirty="0">
                <a:latin typeface="+mj-lt"/>
              </a:rPr>
              <a:t>Supporting admin dashboard requirements.</a:t>
            </a:r>
            <a:endParaRPr lang="en-US" sz="1200" dirty="0">
              <a:latin typeface="+mj-lt"/>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7820" y="302260"/>
            <a:ext cx="9018270" cy="1325880"/>
          </a:xfrm>
        </p:spPr>
        <p:txBody>
          <a:bodyPr>
            <a:normAutofit/>
          </a:bodyPr>
          <a:lstStyle/>
          <a:p>
            <a:r>
              <a:rPr lang="en-US" dirty="0"/>
              <a:t>FUTURE SCOPE</a:t>
            </a:r>
            <a:endParaRPr lang="en-US" dirty="0"/>
          </a:p>
        </p:txBody>
      </p:sp>
      <p:pic>
        <p:nvPicPr>
          <p:cNvPr id="5" name="Picture 4" descr="A heart shaped logo with text&#10;&#10;AI-generated content may be incorrect."/>
          <p:cNvPicPr>
            <a:picLocks noChangeAspect="1"/>
          </p:cNvPicPr>
          <p:nvPr/>
        </p:nvPicPr>
        <p:blipFill>
          <a:blip r:embed="rId1"/>
          <a:srcRect l="951" r="598" b="-5"/>
          <a:stretch>
            <a:fillRect/>
          </a:stretch>
        </p:blipFill>
        <p:spPr>
          <a:xfrm>
            <a:off x="9458642" y="0"/>
            <a:ext cx="2579034" cy="2619744"/>
          </a:xfrm>
          <a:custGeom>
            <a:avLst/>
            <a:gdLst/>
            <a:ahLst/>
            <a:cxnLst/>
            <a:rect l="l" t="t" r="r" b="b"/>
            <a:pathLst>
              <a:path w="2579034" h="2619754">
                <a:moveTo>
                  <a:pt x="455682" y="0"/>
                </a:moveTo>
                <a:lnTo>
                  <a:pt x="2579034" y="0"/>
                </a:lnTo>
                <a:lnTo>
                  <a:pt x="2579034" y="2202359"/>
                </a:lnTo>
                <a:lnTo>
                  <a:pt x="2504372" y="2270216"/>
                </a:lnTo>
                <a:cubicBezTo>
                  <a:pt x="2239776" y="2488580"/>
                  <a:pt x="1900558" y="2619754"/>
                  <a:pt x="1530703" y="2619754"/>
                </a:cubicBezTo>
                <a:cubicBezTo>
                  <a:pt x="685318" y="2619754"/>
                  <a:pt x="0" y="1934436"/>
                  <a:pt x="0" y="1089051"/>
                </a:cubicBezTo>
                <a:cubicBezTo>
                  <a:pt x="0" y="666360"/>
                  <a:pt x="171330" y="283684"/>
                  <a:pt x="448332" y="6680"/>
                </a:cubicBezTo>
                <a:close/>
              </a:path>
            </a:pathLst>
          </a:custGeom>
        </p:spPr>
      </p:pic>
      <p:sp>
        <p:nvSpPr>
          <p:cNvPr id="3" name="TextBox 2"/>
          <p:cNvSpPr txBox="1"/>
          <p:nvPr/>
        </p:nvSpPr>
        <p:spPr>
          <a:xfrm>
            <a:off x="337820" y="1628140"/>
            <a:ext cx="9120822" cy="5015865"/>
          </a:xfrm>
          <a:prstGeom prst="rect">
            <a:avLst/>
          </a:prstGeom>
          <a:noFill/>
        </p:spPr>
        <p:txBody>
          <a:bodyPr wrap="square" rtlCol="0">
            <a:spAutoFit/>
          </a:bodyPr>
          <a:lstStyle/>
          <a:p>
            <a:pPr marL="342900" indent="-342900">
              <a:buFont typeface="Arial" panose="020B0604020202020204" pitchFamily="34" charset="0"/>
              <a:buChar char="•"/>
            </a:pPr>
            <a:r>
              <a:rPr lang="en-US" sz="1600" b="1" dirty="0">
                <a:latin typeface="+mj-lt"/>
                <a:cs typeface="+mj-lt"/>
              </a:rPr>
              <a:t>AI-Based Donor-Recipient Matching: </a:t>
            </a:r>
            <a:r>
              <a:rPr lang="en-US" sz="1600" dirty="0">
                <a:latin typeface="+mj-lt"/>
                <a:cs typeface="+mj-lt"/>
              </a:rPr>
              <a:t>Implement machine learning algorithms to improve donor-patient compatibility and prediction. </a:t>
            </a:r>
            <a:endParaRPr lang="en-US" sz="1600" dirty="0">
              <a:latin typeface="+mj-lt"/>
              <a:cs typeface="+mj-lt"/>
            </a:endParaRPr>
          </a:p>
          <a:p>
            <a:pPr marL="342900" indent="-342900">
              <a:buFont typeface="Arial" panose="020B0604020202020204" pitchFamily="34" charset="0"/>
              <a:buChar char="•"/>
            </a:pPr>
            <a:endParaRPr lang="en-US" sz="1600" dirty="0">
              <a:latin typeface="+mj-lt"/>
              <a:cs typeface="+mj-lt"/>
            </a:endParaRPr>
          </a:p>
          <a:p>
            <a:pPr marL="342900" indent="-342900">
              <a:buFont typeface="Arial" panose="020B0604020202020204" pitchFamily="34" charset="0"/>
              <a:buChar char="•"/>
            </a:pPr>
            <a:r>
              <a:rPr lang="en-US" sz="1600" b="1" dirty="0">
                <a:latin typeface="+mj-lt"/>
                <a:cs typeface="+mj-lt"/>
              </a:rPr>
              <a:t>Real-Time Notifications</a:t>
            </a:r>
            <a:r>
              <a:rPr lang="en-US" sz="1600" dirty="0">
                <a:latin typeface="+mj-lt"/>
                <a:cs typeface="+mj-lt"/>
              </a:rPr>
              <a:t>: Add SMS/email/push notifications for status updates, new matches, and reminders. </a:t>
            </a:r>
            <a:endParaRPr lang="en-US" sz="1600" dirty="0">
              <a:latin typeface="+mj-lt"/>
              <a:cs typeface="+mj-lt"/>
            </a:endParaRPr>
          </a:p>
          <a:p>
            <a:pPr marL="342900" indent="-342900">
              <a:buFont typeface="Arial" panose="020B0604020202020204" pitchFamily="34" charset="0"/>
              <a:buChar char="•"/>
            </a:pPr>
            <a:endParaRPr lang="en-US" sz="1600" dirty="0">
              <a:latin typeface="+mj-lt"/>
              <a:cs typeface="+mj-lt"/>
            </a:endParaRPr>
          </a:p>
          <a:p>
            <a:pPr marL="342900" indent="-342900">
              <a:buFont typeface="Arial" panose="020B0604020202020204" pitchFamily="34" charset="0"/>
              <a:buChar char="•"/>
            </a:pPr>
            <a:r>
              <a:rPr lang="en-US" sz="1600" b="1" dirty="0">
                <a:latin typeface="+mj-lt"/>
                <a:cs typeface="+mj-lt"/>
              </a:rPr>
              <a:t>Mobile Application</a:t>
            </a:r>
            <a:r>
              <a:rPr lang="en-US" sz="1600" dirty="0">
                <a:latin typeface="+mj-lt"/>
                <a:cs typeface="+mj-lt"/>
              </a:rPr>
              <a:t>: Develop a cross-platform mobile app for easier access and engagement. </a:t>
            </a:r>
            <a:endParaRPr lang="en-US" sz="1600" dirty="0">
              <a:latin typeface="+mj-lt"/>
              <a:cs typeface="+mj-lt"/>
            </a:endParaRPr>
          </a:p>
          <a:p>
            <a:pPr marL="342900" indent="-342900">
              <a:buFont typeface="Arial" panose="020B0604020202020204" pitchFamily="34" charset="0"/>
              <a:buChar char="•"/>
            </a:pPr>
            <a:endParaRPr lang="en-US" sz="1600" dirty="0">
              <a:latin typeface="+mj-lt"/>
              <a:cs typeface="+mj-lt"/>
            </a:endParaRPr>
          </a:p>
          <a:p>
            <a:pPr marL="342900" indent="-342900">
              <a:buFont typeface="Arial" panose="020B0604020202020204" pitchFamily="34" charset="0"/>
              <a:buChar char="•"/>
            </a:pPr>
            <a:r>
              <a:rPr lang="en-US" sz="1600" b="1" dirty="0">
                <a:latin typeface="+mj-lt"/>
                <a:cs typeface="+mj-lt"/>
              </a:rPr>
              <a:t>Analytics Dashboard: </a:t>
            </a:r>
            <a:r>
              <a:rPr lang="en-US" sz="1600" dirty="0">
                <a:latin typeface="+mj-lt"/>
                <a:cs typeface="+mj-lt"/>
              </a:rPr>
              <a:t>Provide advanced analytics for admins to monitor trends, success rates, and bottlenecks. </a:t>
            </a:r>
            <a:endParaRPr lang="en-US" sz="1600" dirty="0">
              <a:latin typeface="+mj-lt"/>
              <a:cs typeface="+mj-lt"/>
            </a:endParaRPr>
          </a:p>
          <a:p>
            <a:pPr marL="342900" indent="-342900">
              <a:buFont typeface="Arial" panose="020B0604020202020204" pitchFamily="34" charset="0"/>
              <a:buChar char="•"/>
            </a:pPr>
            <a:endParaRPr lang="en-US" sz="1600" dirty="0">
              <a:latin typeface="+mj-lt"/>
              <a:cs typeface="+mj-lt"/>
            </a:endParaRPr>
          </a:p>
          <a:p>
            <a:pPr marL="342900" indent="-342900">
              <a:buFont typeface="Arial" panose="020B0604020202020204" pitchFamily="34" charset="0"/>
              <a:buChar char="•"/>
            </a:pPr>
            <a:r>
              <a:rPr lang="en-US" sz="1600" b="1" dirty="0">
                <a:latin typeface="+mj-lt"/>
                <a:cs typeface="+mj-lt"/>
              </a:rPr>
              <a:t>Multi-Language Support</a:t>
            </a:r>
            <a:r>
              <a:rPr lang="en-US" sz="1600" dirty="0">
                <a:latin typeface="+mj-lt"/>
                <a:cs typeface="+mj-lt"/>
              </a:rPr>
              <a:t>: Add localization to make the platform accessible to a wider audience. </a:t>
            </a:r>
            <a:endParaRPr lang="en-US" sz="1600" dirty="0">
              <a:latin typeface="+mj-lt"/>
              <a:cs typeface="+mj-lt"/>
            </a:endParaRPr>
          </a:p>
          <a:p>
            <a:pPr marL="342900" indent="-342900">
              <a:buFont typeface="Arial" panose="020B0604020202020204" pitchFamily="34" charset="0"/>
              <a:buChar char="•"/>
            </a:pPr>
            <a:endParaRPr lang="en-US" sz="1600" dirty="0">
              <a:latin typeface="+mj-lt"/>
              <a:cs typeface="+mj-lt"/>
            </a:endParaRPr>
          </a:p>
          <a:p>
            <a:pPr marL="342900" indent="-342900">
              <a:buFont typeface="Arial" panose="020B0604020202020204" pitchFamily="34" charset="0"/>
              <a:buChar char="•"/>
            </a:pPr>
            <a:r>
              <a:rPr lang="en-US" sz="1600" b="1" dirty="0">
                <a:latin typeface="+mj-lt"/>
                <a:cs typeface="+mj-lt"/>
              </a:rPr>
              <a:t>Integration with Hospitals</a:t>
            </a:r>
            <a:r>
              <a:rPr lang="en-US" sz="1600" dirty="0">
                <a:latin typeface="+mj-lt"/>
                <a:cs typeface="+mj-lt"/>
              </a:rPr>
              <a:t>: Connect directly with hospital systems for automated verification and updates. </a:t>
            </a:r>
            <a:endParaRPr lang="en-US" sz="1600" dirty="0">
              <a:latin typeface="+mj-lt"/>
              <a:cs typeface="+mj-lt"/>
            </a:endParaRPr>
          </a:p>
          <a:p>
            <a:pPr marL="342900" indent="-342900">
              <a:buFont typeface="Arial" panose="020B0604020202020204" pitchFamily="34" charset="0"/>
              <a:buChar char="•"/>
            </a:pPr>
            <a:endParaRPr lang="en-US" sz="1600" dirty="0">
              <a:latin typeface="+mj-lt"/>
              <a:cs typeface="+mj-lt"/>
            </a:endParaRPr>
          </a:p>
          <a:p>
            <a:pPr marL="342900" indent="-342900">
              <a:buFont typeface="Arial" panose="020B0604020202020204" pitchFamily="34" charset="0"/>
              <a:buChar char="•"/>
            </a:pPr>
            <a:r>
              <a:rPr lang="en-US" sz="1600" b="1" dirty="0">
                <a:latin typeface="+mj-lt"/>
                <a:cs typeface="+mj-lt"/>
              </a:rPr>
              <a:t>Blockchain for Data Security: </a:t>
            </a:r>
            <a:r>
              <a:rPr lang="en-US" sz="1600" dirty="0">
                <a:latin typeface="+mj-lt"/>
                <a:cs typeface="+mj-lt"/>
              </a:rPr>
              <a:t>Use blockchain technology to ensure transparency and security in organ donation records </a:t>
            </a:r>
            <a:endParaRPr lang="en-IN" sz="1600" dirty="0">
              <a:latin typeface="+mj-lt"/>
              <a:cs typeface="+mj-lt"/>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p:cNvSpPr>
            <a:spLocks noGrp="1" noRot="1" noChangeAspect="1" noMove="1" noResize="1" noEditPoints="1" noAdjustHandles="1" noChangeArrowheads="1" noChangeShapeType="1" noTextEdit="1"/>
          </p:cNvSpPr>
          <p:nvPr/>
        </p:nvSpPr>
        <p:spPr>
          <a:xfrm>
            <a:off x="-1" y="-1"/>
            <a:ext cx="12192001"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p:cNvSpPr>
            <a:spLocks noGrp="1" noRot="1" noChangeAspect="1" noMove="1" noResize="1" noEditPoints="1" noAdjustHandles="1" noChangeArrowheads="1" noChangeShapeType="1" noTextEdit="1"/>
          </p:cNvSpPr>
          <p:nvPr/>
        </p:nvSpPr>
        <p:spPr>
          <a:xfrm>
            <a:off x="-1" y="-1"/>
            <a:ext cx="12192001" cy="68580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grpSp>
        <p:nvGrpSpPr>
          <p:cNvPr id="15" name="Decorative Circles"/>
          <p:cNvGrpSpPr>
            <a:grpSpLocks noGrp="1" noRot="1" noChangeAspect="1" noMove="1" noResize="1" noUngrp="1"/>
          </p:cNvGrpSpPr>
          <p:nvPr/>
        </p:nvGrpSpPr>
        <p:grpSpPr>
          <a:xfrm>
            <a:off x="-1" y="-1"/>
            <a:ext cx="12192001" cy="6858001"/>
            <a:chOff x="-1" y="-1"/>
            <a:chExt cx="12192001" cy="6858001"/>
          </a:xfrm>
        </p:grpSpPr>
        <p:sp>
          <p:nvSpPr>
            <p:cNvPr id="16" name="Oval 15"/>
            <p:cNvSpPr/>
            <p:nvPr/>
          </p:nvSpPr>
          <p:spPr>
            <a:xfrm>
              <a:off x="209098" y="727602"/>
              <a:ext cx="172408" cy="172408"/>
            </a:xfrm>
            <a:prstGeom prst="ellipse">
              <a:avLst/>
            </a:prstGeom>
            <a:solidFill>
              <a:schemeClr val="accent2">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949947" y="136523"/>
              <a:ext cx="113367" cy="113367"/>
            </a:xfrm>
            <a:prstGeom prst="ellipse">
              <a:avLst/>
            </a:prstGeom>
            <a:solidFill>
              <a:srgbClr val="F39E29">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11575290" y="5859047"/>
              <a:ext cx="305780" cy="305780"/>
            </a:xfrm>
            <a:prstGeom prst="ellipse">
              <a:avLst/>
            </a:pr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95730" y="1133938"/>
              <a:ext cx="226735" cy="226735"/>
            </a:xfrm>
            <a:prstGeom prst="ellipse">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11536830" y="554419"/>
              <a:ext cx="382700" cy="382700"/>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Oval 20"/>
            <p:cNvSpPr/>
            <p:nvPr/>
          </p:nvSpPr>
          <p:spPr>
            <a:xfrm>
              <a:off x="11224303" y="299808"/>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11629630" y="5482355"/>
              <a:ext cx="94160" cy="94160"/>
            </a:xfrm>
            <a:prstGeom prst="ellipse">
              <a:avLst/>
            </a:prstGeom>
            <a:solidFill>
              <a:srgbClr val="E3BEB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10415328" y="6124958"/>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10120382" y="6255986"/>
              <a:ext cx="305780" cy="305780"/>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Oval 24"/>
            <p:cNvSpPr/>
            <p:nvPr/>
          </p:nvSpPr>
          <p:spPr>
            <a:xfrm>
              <a:off x="9934343" y="6204350"/>
              <a:ext cx="113367" cy="113367"/>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Shape 25"/>
            <p:cNvSpPr/>
            <p:nvPr/>
          </p:nvSpPr>
          <p:spPr>
            <a:xfrm>
              <a:off x="11642244" y="6317718"/>
              <a:ext cx="549756" cy="540282"/>
            </a:xfrm>
            <a:custGeom>
              <a:avLst/>
              <a:gdLst>
                <a:gd name="connsiteX0" fmla="*/ 1224540 w 2115556"/>
                <a:gd name="connsiteY0" fmla="*/ 0 h 2079100"/>
                <a:gd name="connsiteX1" fmla="*/ 2090421 w 2115556"/>
                <a:gd name="connsiteY1" fmla="*/ 358660 h 2079100"/>
                <a:gd name="connsiteX2" fmla="*/ 2115556 w 2115556"/>
                <a:gd name="connsiteY2" fmla="*/ 386315 h 2079100"/>
                <a:gd name="connsiteX3" fmla="*/ 2115556 w 2115556"/>
                <a:gd name="connsiteY3" fmla="*/ 2062765 h 2079100"/>
                <a:gd name="connsiteX4" fmla="*/ 2100710 w 2115556"/>
                <a:gd name="connsiteY4" fmla="*/ 2079100 h 2079100"/>
                <a:gd name="connsiteX5" fmla="*/ 348370 w 2115556"/>
                <a:gd name="connsiteY5" fmla="*/ 2079100 h 2079100"/>
                <a:gd name="connsiteX6" fmla="*/ 279625 w 2115556"/>
                <a:gd name="connsiteY6" fmla="*/ 2003461 h 2079100"/>
                <a:gd name="connsiteX7" fmla="*/ 0 w 2115556"/>
                <a:gd name="connsiteY7" fmla="*/ 1224540 h 2079100"/>
                <a:gd name="connsiteX8" fmla="*/ 1224540 w 2115556"/>
                <a:gd name="connsiteY8" fmla="*/ 0 h 207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15556" h="2079100">
                  <a:moveTo>
                    <a:pt x="1224540" y="0"/>
                  </a:moveTo>
                  <a:cubicBezTo>
                    <a:pt x="1562687" y="0"/>
                    <a:pt x="1868823" y="137062"/>
                    <a:pt x="2090421" y="358660"/>
                  </a:cubicBezTo>
                  <a:lnTo>
                    <a:pt x="2115556" y="386315"/>
                  </a:lnTo>
                  <a:lnTo>
                    <a:pt x="2115556" y="2062765"/>
                  </a:lnTo>
                  <a:lnTo>
                    <a:pt x="2100710" y="2079100"/>
                  </a:lnTo>
                  <a:lnTo>
                    <a:pt x="348370" y="2079100"/>
                  </a:lnTo>
                  <a:lnTo>
                    <a:pt x="279625" y="2003461"/>
                  </a:lnTo>
                  <a:cubicBezTo>
                    <a:pt x="104938" y="1791789"/>
                    <a:pt x="0" y="1520419"/>
                    <a:pt x="0" y="1224540"/>
                  </a:cubicBezTo>
                  <a:cubicBezTo>
                    <a:pt x="0" y="548245"/>
                    <a:pt x="548245" y="0"/>
                    <a:pt x="1224540"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27" name="Freeform: Shape 26"/>
            <p:cNvSpPr/>
            <p:nvPr/>
          </p:nvSpPr>
          <p:spPr>
            <a:xfrm>
              <a:off x="-1" y="-1"/>
              <a:ext cx="510196" cy="538336"/>
            </a:xfrm>
            <a:custGeom>
              <a:avLst/>
              <a:gdLst>
                <a:gd name="connsiteX0" fmla="*/ 0 w 510196"/>
                <a:gd name="connsiteY0" fmla="*/ 0 h 538336"/>
                <a:gd name="connsiteX1" fmla="*/ 459276 w 510196"/>
                <a:gd name="connsiteY1" fmla="*/ 0 h 538336"/>
                <a:gd name="connsiteX2" fmla="*/ 482126 w 510196"/>
                <a:gd name="connsiteY2" fmla="*/ 42098 h 538336"/>
                <a:gd name="connsiteX3" fmla="*/ 510196 w 510196"/>
                <a:gd name="connsiteY3" fmla="*/ 181136 h 538336"/>
                <a:gd name="connsiteX4" fmla="*/ 152996 w 510196"/>
                <a:gd name="connsiteY4" fmla="*/ 538336 h 538336"/>
                <a:gd name="connsiteX5" fmla="*/ 13958 w 510196"/>
                <a:gd name="connsiteY5" fmla="*/ 510266 h 538336"/>
                <a:gd name="connsiteX6" fmla="*/ 0 w 510196"/>
                <a:gd name="connsiteY6" fmla="*/ 502690 h 538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0196" h="538336">
                  <a:moveTo>
                    <a:pt x="0" y="0"/>
                  </a:moveTo>
                  <a:lnTo>
                    <a:pt x="459276" y="0"/>
                  </a:lnTo>
                  <a:lnTo>
                    <a:pt x="482126" y="42098"/>
                  </a:lnTo>
                  <a:cubicBezTo>
                    <a:pt x="500201" y="84833"/>
                    <a:pt x="510196" y="131817"/>
                    <a:pt x="510196" y="181136"/>
                  </a:cubicBezTo>
                  <a:cubicBezTo>
                    <a:pt x="510196" y="378412"/>
                    <a:pt x="350272" y="538336"/>
                    <a:pt x="152996" y="538336"/>
                  </a:cubicBezTo>
                  <a:cubicBezTo>
                    <a:pt x="103677" y="538336"/>
                    <a:pt x="56693" y="528341"/>
                    <a:pt x="13958" y="510266"/>
                  </a:cubicBezTo>
                  <a:lnTo>
                    <a:pt x="0" y="502690"/>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28" name="Freeform: Shape 27"/>
            <p:cNvSpPr/>
            <p:nvPr/>
          </p:nvSpPr>
          <p:spPr>
            <a:xfrm>
              <a:off x="10528695" y="1"/>
              <a:ext cx="554074" cy="282754"/>
            </a:xfrm>
            <a:custGeom>
              <a:avLst/>
              <a:gdLst>
                <a:gd name="connsiteX0" fmla="*/ 644 w 309162"/>
                <a:gd name="connsiteY0" fmla="*/ 0 h 157771"/>
                <a:gd name="connsiteX1" fmla="*/ 308518 w 309162"/>
                <a:gd name="connsiteY1" fmla="*/ 0 h 157771"/>
                <a:gd name="connsiteX2" fmla="*/ 309162 w 309162"/>
                <a:gd name="connsiteY2" fmla="*/ 3190 h 157771"/>
                <a:gd name="connsiteX3" fmla="*/ 154581 w 309162"/>
                <a:gd name="connsiteY3" fmla="*/ 157771 h 157771"/>
                <a:gd name="connsiteX4" fmla="*/ 0 w 309162"/>
                <a:gd name="connsiteY4" fmla="*/ 3190 h 157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162" h="157771">
                  <a:moveTo>
                    <a:pt x="644" y="0"/>
                  </a:moveTo>
                  <a:lnTo>
                    <a:pt x="308518" y="0"/>
                  </a:lnTo>
                  <a:lnTo>
                    <a:pt x="309162" y="3190"/>
                  </a:lnTo>
                  <a:cubicBezTo>
                    <a:pt x="309162" y="88563"/>
                    <a:pt x="239954" y="157771"/>
                    <a:pt x="154581" y="157771"/>
                  </a:cubicBezTo>
                  <a:cubicBezTo>
                    <a:pt x="69208" y="157771"/>
                    <a:pt x="0" y="88563"/>
                    <a:pt x="0" y="3190"/>
                  </a:cubicBez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29" name="Oval 28"/>
            <p:cNvSpPr/>
            <p:nvPr/>
          </p:nvSpPr>
          <p:spPr>
            <a:xfrm>
              <a:off x="504140" y="1132500"/>
              <a:ext cx="84680" cy="84680"/>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0" name="Freeform: Shape 29"/>
            <p:cNvSpPr/>
            <p:nvPr/>
          </p:nvSpPr>
          <p:spPr>
            <a:xfrm>
              <a:off x="12051348" y="5576515"/>
              <a:ext cx="137603" cy="210490"/>
            </a:xfrm>
            <a:custGeom>
              <a:avLst/>
              <a:gdLst>
                <a:gd name="connsiteX0" fmla="*/ 105245 w 137603"/>
                <a:gd name="connsiteY0" fmla="*/ 0 h 210490"/>
                <a:gd name="connsiteX1" fmla="*/ 137603 w 137603"/>
                <a:gd name="connsiteY1" fmla="*/ 6533 h 210490"/>
                <a:gd name="connsiteX2" fmla="*/ 137603 w 137603"/>
                <a:gd name="connsiteY2" fmla="*/ 203957 h 210490"/>
                <a:gd name="connsiteX3" fmla="*/ 105245 w 137603"/>
                <a:gd name="connsiteY3" fmla="*/ 210490 h 210490"/>
                <a:gd name="connsiteX4" fmla="*/ 0 w 137603"/>
                <a:gd name="connsiteY4" fmla="*/ 105245 h 210490"/>
                <a:gd name="connsiteX5" fmla="*/ 105245 w 137603"/>
                <a:gd name="connsiteY5" fmla="*/ 0 h 210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603" h="210490">
                  <a:moveTo>
                    <a:pt x="105245" y="0"/>
                  </a:moveTo>
                  <a:lnTo>
                    <a:pt x="137603" y="6533"/>
                  </a:lnTo>
                  <a:lnTo>
                    <a:pt x="137603" y="203957"/>
                  </a:lnTo>
                  <a:lnTo>
                    <a:pt x="105245" y="210490"/>
                  </a:lnTo>
                  <a:cubicBezTo>
                    <a:pt x="47120" y="210490"/>
                    <a:pt x="0" y="163370"/>
                    <a:pt x="0" y="105245"/>
                  </a:cubicBezTo>
                  <a:cubicBezTo>
                    <a:pt x="0" y="47120"/>
                    <a:pt x="47120" y="0"/>
                    <a:pt x="105245" y="0"/>
                  </a:cubicBezTo>
                  <a:close/>
                </a:path>
              </a:pathLst>
            </a:cu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grpSp>
      <p:sp useBgFill="1">
        <p:nvSpPr>
          <p:cNvPr id="32" name="Rectangle 31"/>
          <p:cNvSpPr>
            <a:spLocks noGrp="1" noRot="1" noChangeAspect="1" noMove="1" noResize="1" noEditPoints="1" noAdjustHandles="1" noChangeArrowheads="1" noChangeShapeType="1" noTextEdit="1"/>
          </p:cNvSpPr>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a:spLocks noGrp="1" noRot="1" noChangeAspect="1" noMove="1" noResize="1" noEditPoints="1" noAdjustHandles="1" noChangeArrowheads="1" noChangeShapeType="1" noTextEdit="1"/>
          </p:cNvSpPr>
          <p:nvPr/>
        </p:nvSpPr>
        <p:spPr>
          <a:xfrm>
            <a:off x="1524" y="0"/>
            <a:ext cx="12188952" cy="6858000"/>
          </a:xfrm>
          <a:prstGeom prst="rect">
            <a:avLst/>
          </a:prstGeom>
          <a:solidFill>
            <a:schemeClr val="bg2">
              <a:lumMod val="9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bg1"/>
              </a:solidFill>
              <a:latin typeface="+mj-lt"/>
            </a:endParaRPr>
          </a:p>
        </p:txBody>
      </p:sp>
      <p:sp>
        <p:nvSpPr>
          <p:cNvPr id="5" name="Rectangle 4"/>
          <p:cNvSpPr/>
          <p:nvPr/>
        </p:nvSpPr>
        <p:spPr>
          <a:xfrm>
            <a:off x="777239" y="1122363"/>
            <a:ext cx="6424138" cy="2387600"/>
          </a:xfrm>
          <a:prstGeom prst="rect">
            <a:avLst/>
          </a:prstGeom>
        </p:spPr>
        <p:txBody>
          <a:bodyPr vert="horz" lIns="91440" tIns="45720" rIns="91440" bIns="45720" rtlCol="0" anchor="b">
            <a:normAutofit/>
          </a:bodyPr>
          <a:lstStyle/>
          <a:p>
            <a:pPr defTabSz="914400">
              <a:lnSpc>
                <a:spcPct val="90000"/>
              </a:lnSpc>
              <a:spcBef>
                <a:spcPct val="0"/>
              </a:spcBef>
              <a:spcAft>
                <a:spcPts val="600"/>
              </a:spcAft>
            </a:pPr>
            <a:r>
              <a:rPr lang="en-US" sz="5400" b="0" cap="none" spc="0">
                <a:ln w="0"/>
                <a:solidFill>
                  <a:schemeClr val="tx2"/>
                </a:solidFill>
                <a:effectLst>
                  <a:reflection blurRad="6350" stA="53000" endA="300" endPos="35500" dir="5400000" sy="-90000" algn="bl" rotWithShape="0"/>
                </a:effectLst>
                <a:latin typeface="+mj-lt"/>
                <a:ea typeface="+mj-ea"/>
                <a:cs typeface="+mj-cs"/>
              </a:rPr>
              <a:t>THANKYOU</a:t>
            </a:r>
            <a:endParaRPr lang="en-US" sz="5400" b="0" cap="none" spc="0">
              <a:ln w="0"/>
              <a:solidFill>
                <a:schemeClr val="tx2"/>
              </a:solidFill>
              <a:effectLst>
                <a:reflection blurRad="6350" stA="53000" endA="300" endPos="35500" dir="5400000" sy="-90000" algn="bl" rotWithShape="0"/>
              </a:effectLst>
              <a:latin typeface="+mj-lt"/>
              <a:ea typeface="+mj-ea"/>
              <a:cs typeface="+mj-cs"/>
            </a:endParaRPr>
          </a:p>
        </p:txBody>
      </p:sp>
      <p:grpSp>
        <p:nvGrpSpPr>
          <p:cNvPr id="36" name="decorative circles"/>
          <p:cNvGrpSpPr>
            <a:grpSpLocks noGrp="1" noRot="1" noChangeAspect="1" noMove="1" noResize="1" noUngrp="1"/>
          </p:cNvGrpSpPr>
          <p:nvPr/>
        </p:nvGrpSpPr>
        <p:grpSpPr>
          <a:xfrm>
            <a:off x="7893625" y="927887"/>
            <a:ext cx="3205279" cy="2727847"/>
            <a:chOff x="7893625" y="927887"/>
            <a:chExt cx="3205279" cy="2727847"/>
          </a:xfrm>
        </p:grpSpPr>
        <p:sp>
          <p:nvSpPr>
            <p:cNvPr id="37" name="Oval 36"/>
            <p:cNvSpPr/>
            <p:nvPr/>
          </p:nvSpPr>
          <p:spPr>
            <a:xfrm>
              <a:off x="7893625" y="3428999"/>
              <a:ext cx="226735" cy="226735"/>
            </a:xfrm>
            <a:prstGeom prst="ellipse">
              <a:avLst/>
            </a:prstGeom>
            <a:solidFill>
              <a:srgbClr val="9744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p:cNvSpPr/>
            <p:nvPr/>
          </p:nvSpPr>
          <p:spPr>
            <a:xfrm>
              <a:off x="8355295" y="2842228"/>
              <a:ext cx="466441" cy="466441"/>
            </a:xfrm>
            <a:prstGeom prst="ellipse">
              <a:avLst/>
            </a:prstGeom>
            <a:solidFill>
              <a:schemeClr val="tx2">
                <a:lumMod val="50000"/>
                <a:lumOff val="50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p:cNvSpPr/>
            <p:nvPr/>
          </p:nvSpPr>
          <p:spPr>
            <a:xfrm>
              <a:off x="8035619" y="2962081"/>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p:cNvSpPr/>
            <p:nvPr/>
          </p:nvSpPr>
          <p:spPr>
            <a:xfrm>
              <a:off x="11004744" y="927887"/>
              <a:ext cx="94160" cy="94160"/>
            </a:xfrm>
            <a:prstGeom prst="ellipse">
              <a:avLst/>
            </a:prstGeom>
            <a:solidFill>
              <a:srgbClr val="E3BEB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p:cNvSpPr/>
            <p:nvPr/>
          </p:nvSpPr>
          <p:spPr>
            <a:xfrm>
              <a:off x="10407963" y="1870595"/>
              <a:ext cx="346588" cy="34658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p:cNvSpPr/>
            <p:nvPr/>
          </p:nvSpPr>
          <p:spPr>
            <a:xfrm>
              <a:off x="10407963" y="2560850"/>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4" name="Oval 1"/>
          <p:cNvSpPr>
            <a:spLocks noGrp="1" noRot="1" noChangeAspect="1" noMove="1" noResize="1" noEditPoints="1" noAdjustHandles="1" noChangeArrowheads="1" noChangeShapeType="1" noTextEdit="1"/>
          </p:cNvSpPr>
          <p:nvPr/>
        </p:nvSpPr>
        <p:spPr>
          <a:xfrm>
            <a:off x="7842678" y="1"/>
            <a:ext cx="2661680" cy="2424023"/>
          </a:xfrm>
          <a:custGeom>
            <a:avLst/>
            <a:gdLst>
              <a:gd name="connsiteX0" fmla="*/ 572886 w 2661680"/>
              <a:gd name="connsiteY0" fmla="*/ 0 h 2424023"/>
              <a:gd name="connsiteX1" fmla="*/ 2088794 w 2661680"/>
              <a:gd name="connsiteY1" fmla="*/ 0 h 2424023"/>
              <a:gd name="connsiteX2" fmla="*/ 2177378 w 2661680"/>
              <a:gd name="connsiteY2" fmla="*/ 66242 h 2424023"/>
              <a:gd name="connsiteX3" fmla="*/ 2661680 w 2661680"/>
              <a:gd name="connsiteY3" fmla="*/ 1093183 h 2424023"/>
              <a:gd name="connsiteX4" fmla="*/ 1330840 w 2661680"/>
              <a:gd name="connsiteY4" fmla="*/ 2424023 h 2424023"/>
              <a:gd name="connsiteX5" fmla="*/ 0 w 2661680"/>
              <a:gd name="connsiteY5" fmla="*/ 1093183 h 2424023"/>
              <a:gd name="connsiteX6" fmla="*/ 484302 w 2661680"/>
              <a:gd name="connsiteY6" fmla="*/ 66242 h 2424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61680" h="2424023">
                <a:moveTo>
                  <a:pt x="572886" y="0"/>
                </a:moveTo>
                <a:lnTo>
                  <a:pt x="2088794" y="0"/>
                </a:lnTo>
                <a:lnTo>
                  <a:pt x="2177378" y="66242"/>
                </a:lnTo>
                <a:cubicBezTo>
                  <a:pt x="2473153" y="310338"/>
                  <a:pt x="2661680" y="679744"/>
                  <a:pt x="2661680" y="1093183"/>
                </a:cubicBezTo>
                <a:cubicBezTo>
                  <a:pt x="2661680" y="1828186"/>
                  <a:pt x="2065843" y="2424023"/>
                  <a:pt x="1330840" y="2424023"/>
                </a:cubicBezTo>
                <a:cubicBezTo>
                  <a:pt x="595837" y="2424023"/>
                  <a:pt x="0" y="1828186"/>
                  <a:pt x="0" y="1093183"/>
                </a:cubicBezTo>
                <a:cubicBezTo>
                  <a:pt x="0" y="679744"/>
                  <a:pt x="188527" y="310338"/>
                  <a:pt x="484302" y="66242"/>
                </a:cubicBezTo>
                <a:close/>
              </a:path>
            </a:pathLst>
          </a:cu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6" name="Graphic 45"/>
          <p:cNvPicPr>
            <a:picLocks noGrp="1" noRot="1" noChangeAspect="1" noMove="1" noResize="1" noEditPoints="1" noAdjustHandles="1" noChangeArrowheads="1" noChangeShapeType="1" noCrop="1"/>
          </p:cNvPicPr>
          <p:nvPr/>
        </p:nvPicPr>
        <p:blipFill>
          <a:blip r:embed="rId1">
            <a:duotone>
              <a:schemeClr val="accent1">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a:off x="7997280" y="16389"/>
            <a:ext cx="2407635" cy="2407635"/>
          </a:xfrm>
          <a:prstGeom prst="rect">
            <a:avLst/>
          </a:prstGeom>
        </p:spPr>
      </p:pic>
      <p:pic>
        <p:nvPicPr>
          <p:cNvPr id="48" name="Graphic 47"/>
          <p:cNvPicPr>
            <a:picLocks noGrp="1" noRot="1" noChangeAspect="1" noMove="1" noResize="1" noEditPoints="1" noAdjustHandles="1" noChangeArrowheads="1" noChangeShapeType="1" noCrop="1"/>
          </p:cNvPicPr>
          <p:nvPr/>
        </p:nvPicPr>
        <p:blipFill rotWithShape="1">
          <a:blip r:embed="rId3">
            <a:duotone>
              <a:schemeClr val="accent5">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4"/>
              </a:ext>
            </a:extLst>
          </a:blip>
          <a:srcRect l="18631" t="18963" r="52721" b="17441"/>
          <a:stretch>
            <a:fillRect/>
          </a:stretch>
        </p:blipFill>
        <p:spPr>
          <a:xfrm>
            <a:off x="10854666" y="0"/>
            <a:ext cx="1334286" cy="2962082"/>
          </a:xfrm>
          <a:prstGeom prst="rect">
            <a:avLst/>
          </a:prstGeom>
        </p:spPr>
      </p:pic>
      <p:pic>
        <p:nvPicPr>
          <p:cNvPr id="6" name="Picture 5" descr="A heart shaped logo with text&#10;&#10;AI-generated content may be incorrect."/>
          <p:cNvPicPr>
            <a:picLocks noChangeAspect="1"/>
          </p:cNvPicPr>
          <p:nvPr/>
        </p:nvPicPr>
        <p:blipFill>
          <a:blip r:embed="rId5"/>
          <a:srcRect t="1537" r="-1" b="-1"/>
          <a:stretch>
            <a:fillRect/>
          </a:stretch>
        </p:blipFill>
        <p:spPr>
          <a:xfrm>
            <a:off x="8120360" y="2848923"/>
            <a:ext cx="4071640" cy="4009077"/>
          </a:xfrm>
          <a:custGeom>
            <a:avLst/>
            <a:gdLst/>
            <a:ahLst/>
            <a:cxnLst/>
            <a:rect l="l" t="t" r="r" b="b"/>
            <a:pathLst>
              <a:path w="4012858" h="3951198">
                <a:moveTo>
                  <a:pt x="2361523" y="0"/>
                </a:moveTo>
                <a:cubicBezTo>
                  <a:pt x="2932125" y="0"/>
                  <a:pt x="3455460" y="202372"/>
                  <a:pt x="3863671" y="539257"/>
                </a:cubicBezTo>
                <a:lnTo>
                  <a:pt x="4012858" y="674848"/>
                </a:lnTo>
                <a:lnTo>
                  <a:pt x="4012858" y="3951198"/>
                </a:lnTo>
                <a:lnTo>
                  <a:pt x="618807" y="3951198"/>
                </a:lnTo>
                <a:lnTo>
                  <a:pt x="539257" y="3863671"/>
                </a:lnTo>
                <a:cubicBezTo>
                  <a:pt x="202372" y="3455461"/>
                  <a:pt x="0" y="2932125"/>
                  <a:pt x="0" y="2361523"/>
                </a:cubicBezTo>
                <a:cubicBezTo>
                  <a:pt x="0" y="1057290"/>
                  <a:pt x="1057290" y="0"/>
                  <a:pt x="2361523" y="0"/>
                </a:cubicBezTo>
                <a:close/>
              </a:path>
            </a:pathLst>
          </a:custGeom>
        </p:spPr>
      </p:pic>
      <p:sp>
        <p:nvSpPr>
          <p:cNvPr id="7" name="Rectangle 6"/>
          <p:cNvSpPr/>
          <p:nvPr/>
        </p:nvSpPr>
        <p:spPr>
          <a:xfrm>
            <a:off x="-820525" y="3488409"/>
            <a:ext cx="7972740" cy="398780"/>
          </a:xfrm>
          <a:prstGeom prst="rect">
            <a:avLst/>
          </a:prstGeom>
          <a:noFill/>
        </p:spPr>
        <p:txBody>
          <a:bodyPr wrap="square" lIns="91440" tIns="45720" rIns="91440" bIns="45720">
            <a:spAutoFit/>
          </a:bodyPr>
          <a:lstStyle/>
          <a:p>
            <a:pPr algn="ctr"/>
            <a:r>
              <a:rPr lang="en-US" sz="2000" dirty="0">
                <a:latin typeface="Algerian" panose="04020705040A02060702" charset="0"/>
                <a:cs typeface="Algerian" panose="04020705040A02060702" charset="0"/>
              </a:rPr>
              <a:t>THE GIFT OF LIFE, MADE POSSIBLE WITH US</a:t>
            </a:r>
            <a:endParaRPr lang="en-US" sz="20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Algerian" panose="04020705040A02060702" charset="0"/>
              <a:cs typeface="Algerian" panose="04020705040A02060702"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heart shaped logo with text&#10;&#10;AI-generated content may be incorrect."/>
          <p:cNvPicPr>
            <a:picLocks noChangeAspect="1"/>
          </p:cNvPicPr>
          <p:nvPr/>
        </p:nvPicPr>
        <p:blipFill>
          <a:blip r:embed="rId1"/>
          <a:stretch>
            <a:fillRect/>
          </a:stretch>
        </p:blipFill>
        <p:spPr>
          <a:xfrm>
            <a:off x="9955287" y="0"/>
            <a:ext cx="2236713" cy="2236713"/>
          </a:xfrm>
          <a:custGeom>
            <a:avLst/>
            <a:gdLst/>
            <a:ahLst/>
            <a:cxnLst/>
            <a:rect l="l" t="t" r="r" b="b"/>
            <a:pathLst>
              <a:path w="4141760" h="4377846">
                <a:moveTo>
                  <a:pt x="0" y="0"/>
                </a:moveTo>
                <a:lnTo>
                  <a:pt x="4141760" y="0"/>
                </a:lnTo>
                <a:lnTo>
                  <a:pt x="4141760" y="4377846"/>
                </a:lnTo>
                <a:lnTo>
                  <a:pt x="0" y="4377846"/>
                </a:lnTo>
                <a:close/>
              </a:path>
            </a:pathLst>
          </a:custGeom>
        </p:spPr>
      </p:pic>
      <p:pic>
        <p:nvPicPr>
          <p:cNvPr id="7" name="Picture 6"/>
          <p:cNvPicPr>
            <a:picLocks noChangeAspect="1"/>
          </p:cNvPicPr>
          <p:nvPr>
            <p:custDataLst>
              <p:tags r:id="rId2"/>
            </p:custDataLst>
          </p:nvPr>
        </p:nvPicPr>
        <p:blipFill>
          <a:blip r:embed="rId3">
            <a:extLst>
              <a:ext uri="{28A0092B-C50C-407E-A947-70E740481C1C}">
                <a14:useLocalDpi xmlns:a14="http://schemas.microsoft.com/office/drawing/2010/main" val="0"/>
              </a:ext>
            </a:extLst>
          </a:blip>
          <a:stretch>
            <a:fillRect/>
          </a:stretch>
        </p:blipFill>
        <p:spPr>
          <a:xfrm>
            <a:off x="4355976" y="1416719"/>
            <a:ext cx="2088232" cy="2796229"/>
          </a:xfrm>
          <a:prstGeom prst="rect">
            <a:avLst/>
          </a:prstGeom>
        </p:spPr>
      </p:pic>
      <p:sp>
        <p:nvSpPr>
          <p:cNvPr id="9" name="TextBox 8"/>
          <p:cNvSpPr txBox="1"/>
          <p:nvPr>
            <p:custDataLst>
              <p:tags r:id="rId4"/>
            </p:custDataLst>
          </p:nvPr>
        </p:nvSpPr>
        <p:spPr>
          <a:xfrm>
            <a:off x="1343478" y="4198557"/>
            <a:ext cx="1055637" cy="369332"/>
          </a:xfrm>
          <a:prstGeom prst="rect">
            <a:avLst/>
          </a:prstGeom>
          <a:noFill/>
        </p:spPr>
        <p:txBody>
          <a:bodyPr wrap="square" rtlCol="0">
            <a:spAutoFit/>
          </a:bodyPr>
          <a:lstStyle/>
          <a:p>
            <a:r>
              <a:rPr lang="en-US" b="1" dirty="0"/>
              <a:t>LEADER </a:t>
            </a:r>
            <a:endParaRPr lang="en-IN" b="1" dirty="0"/>
          </a:p>
        </p:txBody>
      </p:sp>
      <p:sp>
        <p:nvSpPr>
          <p:cNvPr id="11" name="TextBox 10"/>
          <p:cNvSpPr txBox="1"/>
          <p:nvPr>
            <p:custDataLst>
              <p:tags r:id="rId5"/>
            </p:custDataLst>
          </p:nvPr>
        </p:nvSpPr>
        <p:spPr>
          <a:xfrm>
            <a:off x="4156257" y="4490255"/>
            <a:ext cx="2784475" cy="306705"/>
          </a:xfrm>
          <a:prstGeom prst="rect">
            <a:avLst/>
          </a:prstGeom>
          <a:noFill/>
        </p:spPr>
        <p:txBody>
          <a:bodyPr wrap="none" rtlCol="0">
            <a:spAutoFit/>
          </a:bodyPr>
          <a:lstStyle/>
          <a:p>
            <a:r>
              <a:rPr lang="en-US" sz="1400" dirty="0">
                <a:latin typeface="Algerian" panose="04020705040A02060702" charset="0"/>
                <a:cs typeface="Algerian" panose="04020705040A02060702" charset="0"/>
              </a:rPr>
              <a:t>PRAGYA,KATIYAR -230221393</a:t>
            </a:r>
            <a:endParaRPr lang="en-IN" sz="1400" dirty="0">
              <a:latin typeface="Algerian" panose="04020705040A02060702" charset="0"/>
              <a:cs typeface="Algerian" panose="04020705040A02060702" charset="0"/>
            </a:endParaRPr>
          </a:p>
        </p:txBody>
      </p:sp>
      <p:pic>
        <p:nvPicPr>
          <p:cNvPr id="13" name="Picture 12"/>
          <p:cNvPicPr>
            <a:picLocks noChangeAspect="1"/>
          </p:cNvPicPr>
          <p:nvPr>
            <p:custDataLst>
              <p:tags r:id="rId6"/>
            </p:custDataLst>
          </p:nvPr>
        </p:nvPicPr>
        <p:blipFill>
          <a:blip r:embed="rId7">
            <a:extLst>
              <a:ext uri="{28A0092B-C50C-407E-A947-70E740481C1C}">
                <a14:useLocalDpi xmlns:a14="http://schemas.microsoft.com/office/drawing/2010/main" val="0"/>
              </a:ext>
            </a:extLst>
          </a:blip>
          <a:stretch>
            <a:fillRect/>
          </a:stretch>
        </p:blipFill>
        <p:spPr>
          <a:xfrm>
            <a:off x="955548" y="1415802"/>
            <a:ext cx="1853072" cy="2798064"/>
          </a:xfrm>
          <a:prstGeom prst="rect">
            <a:avLst/>
          </a:prstGeom>
        </p:spPr>
      </p:pic>
      <p:sp>
        <p:nvSpPr>
          <p:cNvPr id="17" name="TextBox 16"/>
          <p:cNvSpPr txBox="1"/>
          <p:nvPr>
            <p:custDataLst>
              <p:tags r:id="rId8"/>
            </p:custDataLst>
          </p:nvPr>
        </p:nvSpPr>
        <p:spPr>
          <a:xfrm>
            <a:off x="4759397" y="4274813"/>
            <a:ext cx="1281391" cy="369332"/>
          </a:xfrm>
          <a:prstGeom prst="rect">
            <a:avLst/>
          </a:prstGeom>
          <a:noFill/>
        </p:spPr>
        <p:txBody>
          <a:bodyPr wrap="square" rtlCol="0">
            <a:spAutoFit/>
          </a:bodyPr>
          <a:lstStyle/>
          <a:p>
            <a:r>
              <a:rPr lang="en-US" b="1" dirty="0"/>
              <a:t>MEMBER 2</a:t>
            </a:r>
            <a:endParaRPr lang="en-IN" b="1" dirty="0"/>
          </a:p>
        </p:txBody>
      </p:sp>
      <p:sp>
        <p:nvSpPr>
          <p:cNvPr id="18" name="TextBox 17"/>
          <p:cNvSpPr txBox="1"/>
          <p:nvPr>
            <p:custDataLst>
              <p:tags r:id="rId9"/>
            </p:custDataLst>
          </p:nvPr>
        </p:nvSpPr>
        <p:spPr>
          <a:xfrm>
            <a:off x="685247" y="4485275"/>
            <a:ext cx="2769235" cy="306705"/>
          </a:xfrm>
          <a:prstGeom prst="rect">
            <a:avLst/>
          </a:prstGeom>
          <a:noFill/>
        </p:spPr>
        <p:txBody>
          <a:bodyPr wrap="none" rtlCol="0">
            <a:spAutoFit/>
          </a:bodyPr>
          <a:lstStyle/>
          <a:p>
            <a:r>
              <a:rPr lang="en-US" sz="1400" dirty="0">
                <a:latin typeface="Algerian" panose="04020705040A02060702" charset="0"/>
                <a:cs typeface="Algerian" panose="04020705040A02060702" charset="0"/>
              </a:rPr>
              <a:t>PRIYANSHU,BANSAL-23021126</a:t>
            </a:r>
            <a:endParaRPr lang="en-US" sz="1400" dirty="0">
              <a:latin typeface="Algerian" panose="04020705040A02060702" charset="0"/>
              <a:cs typeface="Algerian" panose="04020705040A02060702" charset="0"/>
            </a:endParaRPr>
          </a:p>
        </p:txBody>
      </p:sp>
      <p:pic>
        <p:nvPicPr>
          <p:cNvPr id="19" name="Picture 18"/>
          <p:cNvPicPr>
            <a:picLocks noChangeAspect="1"/>
          </p:cNvPicPr>
          <p:nvPr>
            <p:custDataLst>
              <p:tags r:id="rId10"/>
            </p:custDataLst>
          </p:nvPr>
        </p:nvPicPr>
        <p:blipFill>
          <a:blip r:embed="rId11">
            <a:extLst>
              <a:ext uri="{28A0092B-C50C-407E-A947-70E740481C1C}">
                <a14:useLocalDpi xmlns:a14="http://schemas.microsoft.com/office/drawing/2010/main" val="0"/>
              </a:ext>
            </a:extLst>
          </a:blip>
          <a:stretch>
            <a:fillRect/>
          </a:stretch>
        </p:blipFill>
        <p:spPr>
          <a:xfrm>
            <a:off x="7970818" y="1478585"/>
            <a:ext cx="2084591" cy="2796228"/>
          </a:xfrm>
          <a:prstGeom prst="rect">
            <a:avLst/>
          </a:prstGeom>
        </p:spPr>
      </p:pic>
      <p:sp>
        <p:nvSpPr>
          <p:cNvPr id="20" name="TextBox 19"/>
          <p:cNvSpPr txBox="1"/>
          <p:nvPr>
            <p:custDataLst>
              <p:tags r:id="rId12"/>
            </p:custDataLst>
          </p:nvPr>
        </p:nvSpPr>
        <p:spPr>
          <a:xfrm>
            <a:off x="8337995" y="4216818"/>
            <a:ext cx="1391728" cy="369332"/>
          </a:xfrm>
          <a:prstGeom prst="rect">
            <a:avLst/>
          </a:prstGeom>
          <a:noFill/>
        </p:spPr>
        <p:txBody>
          <a:bodyPr wrap="none" rtlCol="0">
            <a:spAutoFit/>
          </a:bodyPr>
          <a:lstStyle/>
          <a:p>
            <a:r>
              <a:rPr lang="en-US" b="1" dirty="0"/>
              <a:t>MEMBER 3</a:t>
            </a:r>
            <a:endParaRPr lang="en-IN" b="1" dirty="0"/>
          </a:p>
        </p:txBody>
      </p:sp>
      <p:sp>
        <p:nvSpPr>
          <p:cNvPr id="21" name="TextBox 20"/>
          <p:cNvSpPr txBox="1"/>
          <p:nvPr>
            <p:custDataLst>
              <p:tags r:id="rId13"/>
            </p:custDataLst>
          </p:nvPr>
        </p:nvSpPr>
        <p:spPr>
          <a:xfrm>
            <a:off x="7932435" y="4459479"/>
            <a:ext cx="2315210" cy="306705"/>
          </a:xfrm>
          <a:prstGeom prst="rect">
            <a:avLst/>
          </a:prstGeom>
          <a:noFill/>
        </p:spPr>
        <p:txBody>
          <a:bodyPr wrap="none" rtlCol="0">
            <a:spAutoFit/>
          </a:bodyPr>
          <a:lstStyle/>
          <a:p>
            <a:r>
              <a:rPr lang="en-US" sz="1400" dirty="0">
                <a:latin typeface="Algerian" panose="04020705040A02060702" charset="0"/>
                <a:cs typeface="Algerian" panose="04020705040A02060702" charset="0"/>
              </a:rPr>
              <a:t>KRISHNA,GOEL-23021181</a:t>
            </a:r>
            <a:endParaRPr lang="en-IN" sz="1400" dirty="0">
              <a:latin typeface="Algerian" panose="04020705040A02060702" charset="0"/>
              <a:cs typeface="Algerian" panose="04020705040A02060702" charset="0"/>
            </a:endParaRPr>
          </a:p>
        </p:txBody>
      </p:sp>
      <p:sp>
        <p:nvSpPr>
          <p:cNvPr id="22" name="TextBox 21"/>
          <p:cNvSpPr txBox="1"/>
          <p:nvPr/>
        </p:nvSpPr>
        <p:spPr>
          <a:xfrm>
            <a:off x="989202" y="5170430"/>
            <a:ext cx="2142638" cy="523220"/>
          </a:xfrm>
          <a:prstGeom prst="rect">
            <a:avLst/>
          </a:prstGeom>
          <a:noFill/>
        </p:spPr>
        <p:txBody>
          <a:bodyPr wrap="none" rtlCol="0">
            <a:spAutoFit/>
          </a:bodyPr>
          <a:lstStyle/>
          <a:p>
            <a:r>
              <a:rPr lang="en-US" sz="2800" b="1" dirty="0"/>
              <a:t>MENTOR :-</a:t>
            </a:r>
            <a:endParaRPr lang="en-IN" sz="2800" b="1" dirty="0"/>
          </a:p>
        </p:txBody>
      </p:sp>
      <p:sp>
        <p:nvSpPr>
          <p:cNvPr id="23" name="TextBox 22"/>
          <p:cNvSpPr txBox="1"/>
          <p:nvPr/>
        </p:nvSpPr>
        <p:spPr>
          <a:xfrm>
            <a:off x="1007895" y="5524373"/>
            <a:ext cx="3366135" cy="429895"/>
          </a:xfrm>
          <a:prstGeom prst="rect">
            <a:avLst/>
          </a:prstGeom>
          <a:noFill/>
        </p:spPr>
        <p:txBody>
          <a:bodyPr wrap="none" rtlCol="0">
            <a:spAutoFit/>
          </a:bodyPr>
          <a:lstStyle/>
          <a:p>
            <a:r>
              <a:rPr lang="en-US" sz="2200" dirty="0"/>
              <a:t>NAME- DR. VIJAY SINGH SIR </a:t>
            </a:r>
            <a:endParaRPr lang="en-IN" sz="2200" dirty="0"/>
          </a:p>
        </p:txBody>
      </p:sp>
      <p:sp>
        <p:nvSpPr>
          <p:cNvPr id="24" name="Rectangle 23"/>
          <p:cNvSpPr/>
          <p:nvPr/>
        </p:nvSpPr>
        <p:spPr>
          <a:xfrm>
            <a:off x="4806211" y="5954992"/>
            <a:ext cx="7385372" cy="860425"/>
          </a:xfrm>
          <a:prstGeom prst="rect">
            <a:avLst/>
          </a:prstGeom>
          <a:noFill/>
        </p:spPr>
        <p:txBody>
          <a:bodyPr wrap="square" lIns="91440" tIns="45720" rIns="91440" bIns="45720">
            <a:spAutoFit/>
          </a:bodyPr>
          <a:lstStyle/>
          <a:p>
            <a:pPr algn="ctr"/>
            <a:r>
              <a:rPr lang="en-US" sz="2500" b="0" cap="none" spc="0" dirty="0">
                <a:ln w="0"/>
                <a:solidFill>
                  <a:schemeClr val="accent6">
                    <a:lumMod val="50000"/>
                  </a:schemeClr>
                </a:solidFill>
                <a:effectLst>
                  <a:reflection blurRad="6350" stA="53000" endA="300" endPos="35500" dir="5400000" sy="-90000" algn="bl" rotWithShape="0"/>
                </a:effectLst>
                <a:latin typeface="ADLaM Display" panose="02010000000000000000" pitchFamily="2" charset="0"/>
                <a:ea typeface="ADLaM Display" panose="02010000000000000000" pitchFamily="2" charset="0"/>
                <a:cs typeface="ADLaM Display" panose="02010000000000000000" pitchFamily="2" charset="0"/>
              </a:rPr>
              <a:t>RAMSETU – A BRIDGE OF CARE AND HOPE</a:t>
            </a:r>
            <a:endParaRPr lang="en-US" sz="2500" b="0" cap="none" spc="0" dirty="0">
              <a:ln w="0"/>
              <a:solidFill>
                <a:schemeClr val="accent6">
                  <a:lumMod val="50000"/>
                </a:schemeClr>
              </a:solidFill>
              <a:effectLst>
                <a:reflection blurRad="6350" stA="53000" endA="300" endPos="35500" dir="5400000" sy="-90000" algn="bl" rotWithShape="0"/>
              </a:effectLst>
              <a:latin typeface="ADLaM Display" panose="02010000000000000000" pitchFamily="2" charset="0"/>
              <a:ea typeface="ADLaM Display" panose="02010000000000000000" pitchFamily="2" charset="0"/>
              <a:cs typeface="ADLaM Display" panose="02010000000000000000" pitchFamily="2" charset="0"/>
            </a:endParaRPr>
          </a:p>
        </p:txBody>
      </p:sp>
      <p:sp>
        <p:nvSpPr>
          <p:cNvPr id="25" name="Title 1"/>
          <p:cNvSpPr txBox="1"/>
          <p:nvPr/>
        </p:nvSpPr>
        <p:spPr>
          <a:xfrm>
            <a:off x="775335" y="552450"/>
            <a:ext cx="8078470" cy="802640"/>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pPr>
              <a:spcAft>
                <a:spcPts val="600"/>
              </a:spcAft>
            </a:pPr>
            <a:r>
              <a:rPr lang="en-US" sz="3700" kern="1200" dirty="0">
                <a:solidFill>
                  <a:schemeClr val="tx2"/>
                </a:solidFill>
                <a:latin typeface="+mj-lt"/>
                <a:ea typeface="+mj-ea"/>
                <a:cs typeface="+mj-cs"/>
              </a:rPr>
              <a:t>TEAM MEMBERS(DBMS-V-T077)</a:t>
            </a:r>
            <a:endParaRPr lang="en-US" sz="3700" kern="1200" dirty="0">
              <a:solidFill>
                <a:schemeClr val="tx2"/>
              </a:solidFill>
              <a:latin typeface="+mj-lt"/>
              <a:ea typeface="+mj-ea"/>
              <a:cs typeface="+mj-c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RAMSETU-Wellfare</a:t>
            </a:r>
            <a:endParaRPr lang="en-US"/>
          </a:p>
        </p:txBody>
      </p:sp>
      <p:pic>
        <p:nvPicPr>
          <p:cNvPr id="4" name="Ramsetu_Organ_Donation_Video_Created">
            <a:hlinkClick r:id="" action="ppaction://media"/>
          </p:cNvPr>
          <p:cNvPicPr/>
          <p:nvPr>
            <p:ph idx="1"/>
            <a:videoFile r:link="rId1"/>
            <p:extLst>
              <p:ext uri="{DAA4B4D4-6D71-4841-9C94-3DE7FCFB9230}">
                <p14:media xmlns:p14="http://schemas.microsoft.com/office/powerpoint/2010/main" r:embed="rId2"/>
              </p:ext>
            </p:extLst>
          </p:nvPr>
        </p:nvPicPr>
        <p:blipFill>
          <a:blip r:embed="rId3"/>
          <a:stretch>
            <a:fillRect/>
          </a:stretch>
        </p:blipFill>
        <p:spPr>
          <a:xfrm>
            <a:off x="912495" y="1994535"/>
            <a:ext cx="10188575" cy="4183380"/>
          </a:xfrm>
          <a:prstGeom prst="rect">
            <a:avLst/>
          </a:prstGeom>
        </p:spPr>
      </p:pic>
    </p:spTree>
  </p:cSld>
  <p:clrMapOvr>
    <a:masterClrMapping/>
  </p:clrMapOvr>
  <p:timing>
    <p:tnLst>
      <p:par>
        <p:cTn id="1" dur="indefinite" restart="never" nodeType="tmRoot">
          <p:childTnLst>
            <p:video fullScrn="0">
              <p:cMediaNode>
                <p:cTn id="2" fill="hold" display="1">
                  <p:stCondLst>
                    <p:cond delay="indefinite"/>
                  </p:stCondLst>
                </p:cTn>
                <p:tgtEl>
                  <p:spTgt spid="4"/>
                </p:tgtEl>
              </p:cMediaNode>
            </p:video>
            <p:seq concurrent="1" nextAc="seek">
              <p:cTn id="3" restart="whenNotActive" fill="hold" evtFilter="cancelBubble" nodeType="interactiveSeq">
                <p:stCondLst>
                  <p:cond evt="onClick" delay="0">
                    <p:tgtEl>
                      <p:spTgt spid="4"/>
                    </p:tgtEl>
                  </p:cond>
                </p:stCondLst>
                <p:endSync evt="end" delay="0">
                  <p:rtn val="all"/>
                </p:endSync>
                <p:childTnLst>
                  <p:par>
                    <p:cTn id="4" fill="hold">
                      <p:stCondLst>
                        <p:cond delay="0"/>
                      </p:stCondLst>
                      <p:childTnLst>
                        <p:par>
                          <p:cTn id="5" fill="hold">
                            <p:stCondLst>
                              <p:cond delay="0"/>
                            </p:stCondLst>
                            <p:childTnLst>
                              <p:par>
                                <p:cTn id="6" presetID="2" presetClass="mediacall" presetSubtype="0" fill="hold" nodeType="clickEffect">
                                  <p:stCondLst>
                                    <p:cond delay="0"/>
                                  </p:stCondLst>
                                  <p:childTnLst>
                                    <p:cmd type="call" cmd="togglePause">
                                      <p:cBhvr additive="base">
                                        <p:cTn id="7"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bg2">
              <a:lumMod val="9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bg1"/>
              </a:solidFill>
              <a:latin typeface="+mj-lt"/>
            </a:endParaRPr>
          </a:p>
        </p:txBody>
      </p:sp>
      <p:sp>
        <p:nvSpPr>
          <p:cNvPr id="33" name="Oval 2"/>
          <p:cNvSpPr>
            <a:spLocks noGrp="1" noRot="1" noChangeAspect="1" noMove="1" noResize="1" noEditPoints="1" noAdjustHandles="1" noChangeArrowheads="1" noChangeShapeType="1" noTextEdit="1"/>
          </p:cNvSpPr>
          <p:nvPr/>
        </p:nvSpPr>
        <p:spPr>
          <a:xfrm>
            <a:off x="5663679" y="0"/>
            <a:ext cx="2315058" cy="1533849"/>
          </a:xfrm>
          <a:custGeom>
            <a:avLst/>
            <a:gdLst>
              <a:gd name="connsiteX0" fmla="*/ 67919 w 2315058"/>
              <a:gd name="connsiteY0" fmla="*/ 0 h 1533849"/>
              <a:gd name="connsiteX1" fmla="*/ 2247140 w 2315058"/>
              <a:gd name="connsiteY1" fmla="*/ 0 h 1533849"/>
              <a:gd name="connsiteX2" fmla="*/ 2291541 w 2315058"/>
              <a:gd name="connsiteY2" fmla="*/ 143038 h 1533849"/>
              <a:gd name="connsiteX3" fmla="*/ 2315058 w 2315058"/>
              <a:gd name="connsiteY3" fmla="*/ 376320 h 1533849"/>
              <a:gd name="connsiteX4" fmla="*/ 1157529 w 2315058"/>
              <a:gd name="connsiteY4" fmla="*/ 1533849 h 1533849"/>
              <a:gd name="connsiteX5" fmla="*/ 0 w 2315058"/>
              <a:gd name="connsiteY5" fmla="*/ 376320 h 1533849"/>
              <a:gd name="connsiteX6" fmla="*/ 23517 w 2315058"/>
              <a:gd name="connsiteY6" fmla="*/ 143038 h 1533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15058" h="1533849">
                <a:moveTo>
                  <a:pt x="67919" y="0"/>
                </a:moveTo>
                <a:lnTo>
                  <a:pt x="2247140" y="0"/>
                </a:lnTo>
                <a:lnTo>
                  <a:pt x="2291541" y="143038"/>
                </a:lnTo>
                <a:cubicBezTo>
                  <a:pt x="2306961" y="218390"/>
                  <a:pt x="2315058" y="296409"/>
                  <a:pt x="2315058" y="376320"/>
                </a:cubicBezTo>
                <a:cubicBezTo>
                  <a:pt x="2315058" y="1015606"/>
                  <a:pt x="1796815" y="1533849"/>
                  <a:pt x="1157529" y="1533849"/>
                </a:cubicBezTo>
                <a:cubicBezTo>
                  <a:pt x="518244" y="1533849"/>
                  <a:pt x="0" y="1015606"/>
                  <a:pt x="0" y="376320"/>
                </a:cubicBezTo>
                <a:cubicBezTo>
                  <a:pt x="0" y="296409"/>
                  <a:pt x="8098" y="218390"/>
                  <a:pt x="23517" y="143038"/>
                </a:cubicBez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Graphic 33"/>
          <p:cNvPicPr>
            <a:picLocks noGrp="1" noRot="1" noChangeAspect="1" noMove="1" noResize="1" noEditPoints="1" noAdjustHandles="1" noChangeArrowheads="1" noChangeShapeType="1" noCrop="1"/>
          </p:cNvPicPr>
          <p:nvPr/>
        </p:nvPicPr>
        <p:blipFill rotWithShape="1">
          <a:blip r:embed="rId1">
            <a:duotone>
              <a:schemeClr val="accent2">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2"/>
              </a:ext>
            </a:extLst>
          </a:blip>
          <a:srcRect l="14832" t="41008" r="13582" b="10443"/>
          <a:stretch>
            <a:fillRect/>
          </a:stretch>
        </p:blipFill>
        <p:spPr>
          <a:xfrm>
            <a:off x="5730117" y="0"/>
            <a:ext cx="2196839" cy="1524974"/>
          </a:xfrm>
          <a:prstGeom prst="rect">
            <a:avLst/>
          </a:prstGeom>
        </p:spPr>
      </p:pic>
      <p:sp>
        <p:nvSpPr>
          <p:cNvPr id="2" name="Title 1"/>
          <p:cNvSpPr>
            <a:spLocks noGrp="1"/>
          </p:cNvSpPr>
          <p:nvPr>
            <p:ph type="ctrTitle"/>
          </p:nvPr>
        </p:nvSpPr>
        <p:spPr>
          <a:xfrm>
            <a:off x="777239" y="1122363"/>
            <a:ext cx="5047488" cy="2387600"/>
          </a:xfrm>
        </p:spPr>
        <p:txBody>
          <a:bodyPr>
            <a:normAutofit/>
          </a:bodyPr>
          <a:lstStyle/>
          <a:p>
            <a:pPr algn="l"/>
            <a:r>
              <a:rPr lang="en-US" dirty="0"/>
              <a:t>OBJECTIVE</a:t>
            </a:r>
            <a:endParaRPr lang="en-IN" dirty="0"/>
          </a:p>
        </p:txBody>
      </p:sp>
      <p:sp>
        <p:nvSpPr>
          <p:cNvPr id="3" name="Subtitle 2"/>
          <p:cNvSpPr>
            <a:spLocks noGrp="1"/>
          </p:cNvSpPr>
          <p:nvPr>
            <p:ph type="subTitle" idx="1"/>
          </p:nvPr>
        </p:nvSpPr>
        <p:spPr>
          <a:xfrm>
            <a:off x="777239" y="3602038"/>
            <a:ext cx="5047488" cy="1655762"/>
          </a:xfrm>
        </p:spPr>
        <p:txBody>
          <a:bodyPr>
            <a:noAutofit/>
          </a:bodyPr>
          <a:lstStyle/>
          <a:p>
            <a:pPr algn="just"/>
            <a:r>
              <a:rPr lang="en-US" sz="1600" dirty="0">
                <a:latin typeface="Gill Sans Nova (Headings)"/>
              </a:rPr>
              <a:t>The </a:t>
            </a:r>
            <a:r>
              <a:rPr lang="en-US" sz="1600" i="1" dirty="0" err="1">
                <a:latin typeface="Gill Sans Nova (Headings)"/>
              </a:rPr>
              <a:t>RamSetu</a:t>
            </a:r>
            <a:r>
              <a:rPr lang="en-US" sz="1600" i="1" dirty="0">
                <a:latin typeface="Gill Sans Nova (Headings)"/>
              </a:rPr>
              <a:t> Organ Donor App</a:t>
            </a:r>
            <a:r>
              <a:rPr lang="en-US" sz="1600" dirty="0">
                <a:latin typeface="Gill Sans Nova (Headings)"/>
              </a:rPr>
              <a:t> aims to act as a life-saving digital bridge by connecting verified organ donors with patients in need. It focuses on reducing delays through efficient database-driven matching, ensuring trust with admin verification, and providing a scalable, user-friendly platform for hospitals and healthcare networks.</a:t>
            </a:r>
            <a:endParaRPr lang="en-US" sz="1600" dirty="0">
              <a:latin typeface="Gill Sans Nova (Headings)"/>
            </a:endParaRPr>
          </a:p>
        </p:txBody>
      </p:sp>
      <p:grpSp>
        <p:nvGrpSpPr>
          <p:cNvPr id="35" name="Decorative circles"/>
          <p:cNvGrpSpPr>
            <a:grpSpLocks noGrp="1" noRot="1" noChangeAspect="1" noMove="1" noResize="1" noUngrp="1"/>
          </p:cNvGrpSpPr>
          <p:nvPr/>
        </p:nvGrpSpPr>
        <p:grpSpPr>
          <a:xfrm>
            <a:off x="8105126" y="310026"/>
            <a:ext cx="896531" cy="5965317"/>
            <a:chOff x="8105126" y="310026"/>
            <a:chExt cx="896531" cy="5965317"/>
          </a:xfrm>
        </p:grpSpPr>
        <p:sp>
          <p:nvSpPr>
            <p:cNvPr id="36" name="Oval 35"/>
            <p:cNvSpPr/>
            <p:nvPr/>
          </p:nvSpPr>
          <p:spPr>
            <a:xfrm>
              <a:off x="8614834" y="5969563"/>
              <a:ext cx="305780" cy="30578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p:cNvSpPr/>
            <p:nvPr/>
          </p:nvSpPr>
          <p:spPr>
            <a:xfrm>
              <a:off x="8105126" y="5735687"/>
              <a:ext cx="113367" cy="11336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8308481" y="310026"/>
              <a:ext cx="226735" cy="226735"/>
            </a:xfrm>
            <a:prstGeom prst="ellipse">
              <a:avLst/>
            </a:prstGeom>
            <a:solidFill>
              <a:srgbClr val="9744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p:cNvSpPr/>
            <p:nvPr/>
          </p:nvSpPr>
          <p:spPr>
            <a:xfrm>
              <a:off x="8535216" y="735547"/>
              <a:ext cx="466441" cy="466441"/>
            </a:xfrm>
            <a:prstGeom prst="ellipse">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Picture 3" descr="A heart shaped logo with text&#10;&#10;AI-generated content may be incorrect."/>
          <p:cNvPicPr>
            <a:picLocks noChangeAspect="1"/>
          </p:cNvPicPr>
          <p:nvPr/>
        </p:nvPicPr>
        <p:blipFill>
          <a:blip r:embed="rId3"/>
          <a:srcRect l="951" r="598" b="-5"/>
          <a:stretch>
            <a:fillRect/>
          </a:stretch>
        </p:blipFill>
        <p:spPr>
          <a:xfrm>
            <a:off x="9609917" y="10"/>
            <a:ext cx="2579034" cy="2619744"/>
          </a:xfrm>
          <a:custGeom>
            <a:avLst/>
            <a:gdLst/>
            <a:ahLst/>
            <a:cxnLst/>
            <a:rect l="l" t="t" r="r" b="b"/>
            <a:pathLst>
              <a:path w="2579034" h="2619754">
                <a:moveTo>
                  <a:pt x="455682" y="0"/>
                </a:moveTo>
                <a:lnTo>
                  <a:pt x="2579034" y="0"/>
                </a:lnTo>
                <a:lnTo>
                  <a:pt x="2579034" y="2202359"/>
                </a:lnTo>
                <a:lnTo>
                  <a:pt x="2504372" y="2270216"/>
                </a:lnTo>
                <a:cubicBezTo>
                  <a:pt x="2239776" y="2488580"/>
                  <a:pt x="1900558" y="2619754"/>
                  <a:pt x="1530703" y="2619754"/>
                </a:cubicBezTo>
                <a:cubicBezTo>
                  <a:pt x="685318" y="2619754"/>
                  <a:pt x="0" y="1934436"/>
                  <a:pt x="0" y="1089051"/>
                </a:cubicBezTo>
                <a:cubicBezTo>
                  <a:pt x="0" y="666360"/>
                  <a:pt x="171330" y="283684"/>
                  <a:pt x="448332" y="6680"/>
                </a:cubicBezTo>
                <a:close/>
              </a:path>
            </a:pathLst>
          </a:custGeom>
        </p:spPr>
      </p:pic>
      <p:sp>
        <p:nvSpPr>
          <p:cNvPr id="39" name="Oval 3"/>
          <p:cNvSpPr>
            <a:spLocks noGrp="1" noRot="1" noChangeAspect="1" noMove="1" noResize="1" noEditPoints="1" noAdjustHandles="1" noChangeArrowheads="1" noChangeShapeType="1" noTextEdit="1"/>
          </p:cNvSpPr>
          <p:nvPr/>
        </p:nvSpPr>
        <p:spPr>
          <a:xfrm>
            <a:off x="9702210" y="4258198"/>
            <a:ext cx="2142460" cy="2142460"/>
          </a:xfrm>
          <a:prstGeom prst="ellips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schemeClr val="bg1"/>
              </a:solidFill>
              <a:latin typeface="+mj-lt"/>
            </a:endParaRPr>
          </a:p>
        </p:txBody>
      </p:sp>
      <p:pic>
        <p:nvPicPr>
          <p:cNvPr id="6" name="Picture 5" descr="A diagram of a heart shaped bridge&#10;&#10;AI-generated content may be incorrect."/>
          <p:cNvPicPr>
            <a:picLocks noChangeAspect="1"/>
          </p:cNvPicPr>
          <p:nvPr/>
        </p:nvPicPr>
        <p:blipFill>
          <a:blip r:embed="rId4"/>
          <a:srcRect r="-2" b="-2"/>
          <a:stretch>
            <a:fillRect/>
          </a:stretch>
        </p:blipFill>
        <p:spPr>
          <a:xfrm>
            <a:off x="6417778" y="1470499"/>
            <a:ext cx="3615672" cy="3615672"/>
          </a:xfrm>
          <a:custGeom>
            <a:avLst/>
            <a:gdLst/>
            <a:ahLst/>
            <a:cxnLst/>
            <a:rect l="l" t="t" r="r" b="b"/>
            <a:pathLst>
              <a:path w="3111160" h="3111160">
                <a:moveTo>
                  <a:pt x="1555580" y="0"/>
                </a:moveTo>
                <a:cubicBezTo>
                  <a:pt x="2414703" y="0"/>
                  <a:pt x="3111160" y="696457"/>
                  <a:pt x="3111160" y="1555580"/>
                </a:cubicBezTo>
                <a:cubicBezTo>
                  <a:pt x="3111160" y="2414703"/>
                  <a:pt x="2414703" y="3111160"/>
                  <a:pt x="1555580" y="3111160"/>
                </a:cubicBezTo>
                <a:cubicBezTo>
                  <a:pt x="696457" y="3111160"/>
                  <a:pt x="0" y="2414703"/>
                  <a:pt x="0" y="1555580"/>
                </a:cubicBezTo>
                <a:cubicBezTo>
                  <a:pt x="0" y="696457"/>
                  <a:pt x="696457" y="0"/>
                  <a:pt x="1555580" y="0"/>
                </a:cubicBezTo>
                <a:close/>
              </a:path>
            </a:pathLst>
          </a:custGeom>
        </p:spPr>
      </p:pic>
      <p:pic>
        <p:nvPicPr>
          <p:cNvPr id="40" name="Graphic 39"/>
          <p:cNvPicPr>
            <a:picLocks noGrp="1" noRot="1" noChangeAspect="1" noMove="1" noResize="1" noEditPoints="1" noAdjustHandles="1" noChangeArrowheads="1" noChangeShapeType="1" noCrop="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702209" y="4258198"/>
            <a:ext cx="2142460" cy="214246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4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FEATURES</a:t>
            </a:r>
            <a:endParaRPr lang="en-IN" dirty="0"/>
          </a:p>
        </p:txBody>
      </p:sp>
      <p:pic>
        <p:nvPicPr>
          <p:cNvPr id="3" name="Picture 2" descr="A heart shaped logo with text&#10;&#10;AI-generated content may be incorrect."/>
          <p:cNvPicPr>
            <a:picLocks noChangeAspect="1"/>
          </p:cNvPicPr>
          <p:nvPr/>
        </p:nvPicPr>
        <p:blipFill>
          <a:blip r:embed="rId1"/>
          <a:srcRect l="951" r="598" b="-5"/>
          <a:stretch>
            <a:fillRect/>
          </a:stretch>
        </p:blipFill>
        <p:spPr>
          <a:xfrm>
            <a:off x="9609917" y="10"/>
            <a:ext cx="2579034" cy="2619744"/>
          </a:xfrm>
          <a:custGeom>
            <a:avLst/>
            <a:gdLst/>
            <a:ahLst/>
            <a:cxnLst/>
            <a:rect l="l" t="t" r="r" b="b"/>
            <a:pathLst>
              <a:path w="2579034" h="2619754">
                <a:moveTo>
                  <a:pt x="455682" y="0"/>
                </a:moveTo>
                <a:lnTo>
                  <a:pt x="2579034" y="0"/>
                </a:lnTo>
                <a:lnTo>
                  <a:pt x="2579034" y="2202359"/>
                </a:lnTo>
                <a:lnTo>
                  <a:pt x="2504372" y="2270216"/>
                </a:lnTo>
                <a:cubicBezTo>
                  <a:pt x="2239776" y="2488580"/>
                  <a:pt x="1900558" y="2619754"/>
                  <a:pt x="1530703" y="2619754"/>
                </a:cubicBezTo>
                <a:cubicBezTo>
                  <a:pt x="685318" y="2619754"/>
                  <a:pt x="0" y="1934436"/>
                  <a:pt x="0" y="1089051"/>
                </a:cubicBezTo>
                <a:cubicBezTo>
                  <a:pt x="0" y="666360"/>
                  <a:pt x="171330" y="283684"/>
                  <a:pt x="448332" y="6680"/>
                </a:cubicBezTo>
                <a:close/>
              </a:path>
            </a:pathLst>
          </a:custGeom>
        </p:spPr>
      </p:pic>
      <p:pic>
        <p:nvPicPr>
          <p:cNvPr id="6" name="Picture 5" descr="A screenshot of a computer&#10;&#10;AI-generated content may be incorrect."/>
          <p:cNvPicPr>
            <a:picLocks noChangeAspect="1"/>
          </p:cNvPicPr>
          <p:nvPr/>
        </p:nvPicPr>
        <p:blipFill>
          <a:blip r:embed="rId2"/>
          <a:srcRect t="28960" b="28602"/>
          <a:stretch>
            <a:fillRect/>
          </a:stretch>
        </p:blipFill>
        <p:spPr>
          <a:xfrm>
            <a:off x="5069205" y="2545715"/>
            <a:ext cx="6766560" cy="2871470"/>
          </a:xfrm>
          <a:prstGeom prst="round2DiagRect">
            <a:avLst>
              <a:gd name="adj1" fmla="val 16667"/>
              <a:gd name="adj2" fmla="val 0"/>
            </a:avLst>
          </a:prstGeom>
          <a:ln w="88900" cap="sq">
            <a:solidFill>
              <a:srgbClr val="FFFFFF"/>
            </a:solidFill>
            <a:miter lim="800000"/>
            <a:headEnd/>
            <a:tailEnd/>
          </a:ln>
          <a:effectLst>
            <a:outerShdw blurRad="254000" algn="tl" rotWithShape="0">
              <a:srgbClr val="000000">
                <a:alpha val="43000"/>
              </a:srgbClr>
            </a:outerShdw>
          </a:effectLst>
        </p:spPr>
      </p:pic>
      <p:sp>
        <p:nvSpPr>
          <p:cNvPr id="12" name="TextBox 11"/>
          <p:cNvSpPr txBox="1"/>
          <p:nvPr/>
        </p:nvSpPr>
        <p:spPr>
          <a:xfrm>
            <a:off x="777240" y="1595021"/>
            <a:ext cx="6071419" cy="5262245"/>
          </a:xfrm>
          <a:prstGeom prst="rect">
            <a:avLst/>
          </a:prstGeom>
          <a:noFill/>
        </p:spPr>
        <p:txBody>
          <a:bodyPr wrap="square" rtlCol="0">
            <a:spAutoFit/>
          </a:bodyPr>
          <a:lstStyle/>
          <a:p>
            <a:pPr lvl="0" algn="just" defTabSz="914400" eaLnBrk="0" fontAlgn="base" hangingPunct="0">
              <a:spcBef>
                <a:spcPct val="0"/>
              </a:spcBef>
              <a:spcAft>
                <a:spcPct val="0"/>
              </a:spcAft>
            </a:pPr>
            <a:r>
              <a:rPr lang="en-US" altLang="en-US" sz="1600" dirty="0">
                <a:latin typeface="+mj-lt"/>
              </a:rPr>
              <a:t>Secure Registration – </a:t>
            </a:r>
            <a:endParaRPr lang="en-US" altLang="en-US" sz="1600" dirty="0">
              <a:latin typeface="+mj-lt"/>
            </a:endParaRPr>
          </a:p>
          <a:p>
            <a:pPr lvl="0" algn="just" defTabSz="914400" eaLnBrk="0" fontAlgn="base" hangingPunct="0">
              <a:spcBef>
                <a:spcPct val="0"/>
              </a:spcBef>
              <a:spcAft>
                <a:spcPct val="0"/>
              </a:spcAft>
            </a:pPr>
            <a:r>
              <a:rPr lang="en-US" altLang="en-US" sz="1600" dirty="0">
                <a:latin typeface="+mj-lt"/>
              </a:rPr>
              <a:t>Donor &amp; patient sign-up with document uploads</a:t>
            </a:r>
            <a:endParaRPr lang="en-US" altLang="en-US" sz="1600" dirty="0">
              <a:latin typeface="+mj-lt"/>
            </a:endParaRPr>
          </a:p>
          <a:p>
            <a:pPr lvl="0" algn="just" defTabSz="914400" eaLnBrk="0" fontAlgn="base" hangingPunct="0">
              <a:spcBef>
                <a:spcPct val="0"/>
              </a:spcBef>
              <a:spcAft>
                <a:spcPct val="0"/>
              </a:spcAft>
            </a:pPr>
            <a:endParaRPr lang="en-US" altLang="en-US" sz="1600" dirty="0">
              <a:latin typeface="+mj-lt"/>
            </a:endParaRPr>
          </a:p>
          <a:p>
            <a:pPr lvl="0" algn="just" defTabSz="914400" eaLnBrk="0" fontAlgn="base" hangingPunct="0">
              <a:spcBef>
                <a:spcPct val="0"/>
              </a:spcBef>
              <a:spcAft>
                <a:spcPct val="0"/>
              </a:spcAft>
            </a:pPr>
            <a:r>
              <a:rPr lang="en-US" altLang="en-US" sz="1600" dirty="0">
                <a:latin typeface="+mj-lt"/>
              </a:rPr>
              <a:t>Admin Verification – </a:t>
            </a:r>
            <a:endParaRPr lang="en-US" altLang="en-US" sz="1600" dirty="0">
              <a:latin typeface="+mj-lt"/>
            </a:endParaRPr>
          </a:p>
          <a:p>
            <a:pPr lvl="0" algn="just" defTabSz="914400" eaLnBrk="0" fontAlgn="base" hangingPunct="0">
              <a:spcBef>
                <a:spcPct val="0"/>
              </a:spcBef>
              <a:spcAft>
                <a:spcPct val="0"/>
              </a:spcAft>
            </a:pPr>
            <a:r>
              <a:rPr lang="en-US" altLang="en-US" sz="1600" dirty="0">
                <a:latin typeface="+mj-lt"/>
              </a:rPr>
              <a:t>Manual checks for trust &amp; authenticity</a:t>
            </a:r>
            <a:endParaRPr lang="en-US" altLang="en-US" sz="1600" dirty="0">
              <a:latin typeface="+mj-lt"/>
            </a:endParaRPr>
          </a:p>
          <a:p>
            <a:pPr lvl="0" algn="just" defTabSz="914400" eaLnBrk="0" fontAlgn="base" hangingPunct="0">
              <a:spcBef>
                <a:spcPct val="0"/>
              </a:spcBef>
              <a:spcAft>
                <a:spcPct val="0"/>
              </a:spcAft>
            </a:pPr>
            <a:endParaRPr lang="en-US" altLang="en-US" sz="1600" dirty="0">
              <a:latin typeface="+mj-lt"/>
            </a:endParaRPr>
          </a:p>
          <a:p>
            <a:pPr lvl="0" algn="just" defTabSz="914400" eaLnBrk="0" fontAlgn="base" hangingPunct="0">
              <a:spcBef>
                <a:spcPct val="0"/>
              </a:spcBef>
              <a:spcAft>
                <a:spcPct val="0"/>
              </a:spcAft>
            </a:pPr>
            <a:r>
              <a:rPr lang="en-US" altLang="en-US" sz="1600" dirty="0">
                <a:latin typeface="+mj-lt"/>
              </a:rPr>
              <a:t>Smart Matching – </a:t>
            </a:r>
            <a:endParaRPr lang="en-US" altLang="en-US" sz="1600" dirty="0">
              <a:latin typeface="+mj-lt"/>
            </a:endParaRPr>
          </a:p>
          <a:p>
            <a:pPr lvl="0" algn="just" defTabSz="914400" eaLnBrk="0" fontAlgn="base" hangingPunct="0">
              <a:spcBef>
                <a:spcPct val="0"/>
              </a:spcBef>
              <a:spcAft>
                <a:spcPct val="0"/>
              </a:spcAft>
            </a:pPr>
            <a:r>
              <a:rPr lang="en-US" altLang="en-US" sz="1600" dirty="0">
                <a:latin typeface="+mj-lt"/>
              </a:rPr>
              <a:t>Database-driven donor–patient pairing</a:t>
            </a:r>
            <a:endParaRPr lang="en-US" altLang="en-US" sz="1600" dirty="0">
              <a:latin typeface="+mj-lt"/>
            </a:endParaRPr>
          </a:p>
          <a:p>
            <a:pPr lvl="0" algn="just" defTabSz="914400" eaLnBrk="0" fontAlgn="base" hangingPunct="0">
              <a:spcBef>
                <a:spcPct val="0"/>
              </a:spcBef>
              <a:spcAft>
                <a:spcPct val="0"/>
              </a:spcAft>
            </a:pPr>
            <a:endParaRPr lang="en-US" altLang="en-US" sz="1600" dirty="0">
              <a:latin typeface="+mj-lt"/>
            </a:endParaRPr>
          </a:p>
          <a:p>
            <a:pPr lvl="0" algn="just" defTabSz="914400" eaLnBrk="0" fontAlgn="base" hangingPunct="0">
              <a:spcBef>
                <a:spcPct val="0"/>
              </a:spcBef>
              <a:spcAft>
                <a:spcPct val="0"/>
              </a:spcAft>
            </a:pPr>
            <a:r>
              <a:rPr lang="en-US" altLang="en-US" sz="1600" dirty="0">
                <a:latin typeface="+mj-lt"/>
              </a:rPr>
              <a:t>Emergency Support – </a:t>
            </a:r>
            <a:endParaRPr lang="en-US" altLang="en-US" sz="1600" dirty="0">
              <a:latin typeface="+mj-lt"/>
            </a:endParaRPr>
          </a:p>
          <a:p>
            <a:pPr lvl="0" algn="just" defTabSz="914400" eaLnBrk="0" fontAlgn="base" hangingPunct="0">
              <a:spcBef>
                <a:spcPct val="0"/>
              </a:spcBef>
              <a:spcAft>
                <a:spcPct val="0"/>
              </a:spcAft>
            </a:pPr>
            <a:r>
              <a:rPr lang="en-US" altLang="en-US" sz="1600" dirty="0">
                <a:latin typeface="+mj-lt"/>
              </a:rPr>
              <a:t>Quick retrieval to save critical time</a:t>
            </a:r>
            <a:endParaRPr lang="en-US" altLang="en-US" sz="1600" dirty="0">
              <a:latin typeface="+mj-lt"/>
            </a:endParaRPr>
          </a:p>
          <a:p>
            <a:pPr lvl="0" algn="just" defTabSz="914400" eaLnBrk="0" fontAlgn="base" hangingPunct="0">
              <a:spcBef>
                <a:spcPct val="0"/>
              </a:spcBef>
              <a:spcAft>
                <a:spcPct val="0"/>
              </a:spcAft>
            </a:pPr>
            <a:endParaRPr lang="en-US" altLang="en-US" sz="1600" dirty="0">
              <a:latin typeface="+mj-lt"/>
            </a:endParaRPr>
          </a:p>
          <a:p>
            <a:pPr lvl="0" algn="just" defTabSz="914400" eaLnBrk="0" fontAlgn="base" hangingPunct="0">
              <a:spcBef>
                <a:spcPct val="0"/>
              </a:spcBef>
              <a:spcAft>
                <a:spcPct val="0"/>
              </a:spcAft>
            </a:pPr>
            <a:r>
              <a:rPr lang="en-US" altLang="en-US" sz="1600" dirty="0">
                <a:latin typeface="+mj-lt"/>
              </a:rPr>
              <a:t>Secure Access – </a:t>
            </a:r>
            <a:endParaRPr lang="en-US" altLang="en-US" sz="1600" dirty="0">
              <a:latin typeface="+mj-lt"/>
            </a:endParaRPr>
          </a:p>
          <a:p>
            <a:pPr lvl="0" algn="just" defTabSz="914400" eaLnBrk="0" fontAlgn="base" hangingPunct="0">
              <a:spcBef>
                <a:spcPct val="0"/>
              </a:spcBef>
              <a:spcAft>
                <a:spcPct val="0"/>
              </a:spcAft>
            </a:pPr>
            <a:r>
              <a:rPr lang="en-US" altLang="en-US" sz="1600" dirty="0">
                <a:latin typeface="+mj-lt"/>
              </a:rPr>
              <a:t>Login with email verification</a:t>
            </a:r>
            <a:endParaRPr lang="en-US" altLang="en-US" sz="1600" dirty="0">
              <a:latin typeface="+mj-lt"/>
            </a:endParaRPr>
          </a:p>
          <a:p>
            <a:pPr lvl="0" algn="just" defTabSz="914400" eaLnBrk="0" fontAlgn="base" hangingPunct="0">
              <a:spcBef>
                <a:spcPct val="0"/>
              </a:spcBef>
              <a:spcAft>
                <a:spcPct val="0"/>
              </a:spcAft>
            </a:pPr>
            <a:endParaRPr lang="en-US" altLang="en-US" sz="1600" dirty="0">
              <a:latin typeface="+mj-lt"/>
            </a:endParaRPr>
          </a:p>
          <a:p>
            <a:pPr lvl="0" algn="just" defTabSz="914400" eaLnBrk="0" fontAlgn="base" hangingPunct="0">
              <a:spcBef>
                <a:spcPct val="0"/>
              </a:spcBef>
              <a:spcAft>
                <a:spcPct val="0"/>
              </a:spcAft>
            </a:pPr>
            <a:r>
              <a:rPr lang="en-US" altLang="en-US" sz="1600" dirty="0">
                <a:latin typeface="+mj-lt"/>
              </a:rPr>
              <a:t>Instant Alerts – </a:t>
            </a:r>
            <a:endParaRPr lang="en-US" altLang="en-US" sz="1600" dirty="0">
              <a:latin typeface="+mj-lt"/>
            </a:endParaRPr>
          </a:p>
          <a:p>
            <a:pPr lvl="0" algn="just" defTabSz="914400" eaLnBrk="0" fontAlgn="base" hangingPunct="0">
              <a:spcBef>
                <a:spcPct val="0"/>
              </a:spcBef>
              <a:spcAft>
                <a:spcPct val="0"/>
              </a:spcAft>
            </a:pPr>
            <a:r>
              <a:rPr lang="en-US" altLang="en-US" sz="1600" dirty="0">
                <a:latin typeface="+mj-lt"/>
              </a:rPr>
              <a:t>Real-time notifications &amp; updates</a:t>
            </a:r>
            <a:endParaRPr lang="en-US" altLang="en-US" sz="1600" dirty="0">
              <a:latin typeface="+mj-lt"/>
            </a:endParaRPr>
          </a:p>
          <a:p>
            <a:pPr lvl="0" algn="just" defTabSz="914400" eaLnBrk="0" fontAlgn="base" hangingPunct="0">
              <a:spcBef>
                <a:spcPct val="0"/>
              </a:spcBef>
              <a:spcAft>
                <a:spcPct val="0"/>
              </a:spcAft>
            </a:pPr>
            <a:endParaRPr lang="en-US" altLang="en-US" sz="1600" dirty="0">
              <a:latin typeface="+mj-lt"/>
            </a:endParaRPr>
          </a:p>
          <a:p>
            <a:pPr lvl="0" algn="just" defTabSz="914400" eaLnBrk="0" fontAlgn="base" hangingPunct="0">
              <a:spcBef>
                <a:spcPct val="0"/>
              </a:spcBef>
              <a:spcAft>
                <a:spcPct val="0"/>
              </a:spcAft>
            </a:pPr>
            <a:r>
              <a:rPr lang="en-US" altLang="en-US" sz="1600" dirty="0">
                <a:latin typeface="+mj-lt"/>
              </a:rPr>
              <a:t>Scalable Platform – </a:t>
            </a:r>
            <a:endParaRPr lang="en-US" altLang="en-US" sz="1600" dirty="0">
              <a:latin typeface="+mj-lt"/>
            </a:endParaRPr>
          </a:p>
          <a:p>
            <a:pPr lvl="0" algn="just" defTabSz="914400" eaLnBrk="0" fontAlgn="base" hangingPunct="0">
              <a:spcBef>
                <a:spcPct val="0"/>
              </a:spcBef>
              <a:spcAft>
                <a:spcPct val="0"/>
              </a:spcAft>
            </a:pPr>
            <a:r>
              <a:rPr lang="en-US" altLang="en-US" sz="1600" dirty="0">
                <a:latin typeface="+mj-lt"/>
              </a:rPr>
              <a:t>User-friendly and hospital-ready</a:t>
            </a:r>
            <a:endParaRPr lang="en-US" altLang="en-US" sz="1600" dirty="0">
              <a:latin typeface="+mj-lt"/>
            </a:endParaRPr>
          </a:p>
          <a:p>
            <a:pPr algn="just"/>
            <a:endParaRPr lang="en-IN" sz="1600" dirty="0">
              <a:latin typeface="+mj-lt"/>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7240" y="365125"/>
            <a:ext cx="9079230" cy="1325880"/>
          </a:xfrm>
        </p:spPr>
        <p:txBody>
          <a:bodyPr>
            <a:normAutofit/>
          </a:bodyPr>
          <a:lstStyle/>
          <a:p>
            <a:r>
              <a:rPr lang="en-US" dirty="0"/>
              <a:t>TECHNINAL STACK- </a:t>
            </a:r>
            <a:r>
              <a:rPr lang="en-US" sz="2400" dirty="0"/>
              <a:t>RAMSETU</a:t>
            </a:r>
            <a:endParaRPr lang="en-IN" sz="2500" dirty="0"/>
          </a:p>
        </p:txBody>
      </p:sp>
      <p:sp>
        <p:nvSpPr>
          <p:cNvPr id="11" name="Content Placeholder 10"/>
          <p:cNvSpPr>
            <a:spLocks noGrp="1"/>
          </p:cNvSpPr>
          <p:nvPr>
            <p:ph idx="1"/>
          </p:nvPr>
        </p:nvSpPr>
        <p:spPr>
          <a:xfrm>
            <a:off x="506115" y="1855121"/>
            <a:ext cx="4197883" cy="4351338"/>
          </a:xfrm>
        </p:spPr>
        <p:txBody>
          <a:bodyPr>
            <a:normAutofit/>
          </a:bodyPr>
          <a:lstStyle/>
          <a:p>
            <a:pPr marL="0" indent="0" algn="just">
              <a:buNone/>
            </a:pPr>
            <a:r>
              <a:rPr lang="en-IN" b="1" dirty="0">
                <a:latin typeface="+mj-lt"/>
              </a:rPr>
              <a:t> </a:t>
            </a:r>
            <a:r>
              <a:rPr lang="en-IN" b="1" u="sng" dirty="0">
                <a:latin typeface="+mj-lt"/>
              </a:rPr>
              <a:t>Frontend</a:t>
            </a:r>
            <a:endParaRPr lang="en-IN" b="1" dirty="0">
              <a:latin typeface="+mj-lt"/>
            </a:endParaRPr>
          </a:p>
          <a:p>
            <a:pPr marL="0" indent="0" algn="just">
              <a:buNone/>
            </a:pPr>
            <a:r>
              <a:rPr lang="en-US" altLang="en-IN" sz="1500" b="1" dirty="0">
                <a:latin typeface="+mj-lt"/>
              </a:rPr>
              <a:t>Tech</a:t>
            </a:r>
            <a:r>
              <a:rPr lang="en-US" altLang="en-IN" sz="1500" dirty="0">
                <a:latin typeface="+mj-lt"/>
              </a:rPr>
              <a:t>- </a:t>
            </a:r>
            <a:endParaRPr lang="en-US" altLang="en-IN" sz="1500" dirty="0">
              <a:latin typeface="+mj-lt"/>
            </a:endParaRPr>
          </a:p>
          <a:p>
            <a:pPr marL="0" indent="0" algn="just">
              <a:buNone/>
            </a:pPr>
            <a:r>
              <a:rPr lang="en-US" altLang="en-IN" sz="1500" dirty="0">
                <a:latin typeface="+mj-lt"/>
              </a:rPr>
              <a:t>React + TypeScript + Vite + Tailwind CSS</a:t>
            </a:r>
            <a:endParaRPr lang="en-US" altLang="en-IN" sz="1500" dirty="0">
              <a:latin typeface="+mj-lt"/>
            </a:endParaRPr>
          </a:p>
          <a:p>
            <a:pPr algn="just"/>
            <a:endParaRPr lang="en-IN" sz="1500" dirty="0">
              <a:latin typeface="+mj-lt"/>
            </a:endParaRPr>
          </a:p>
          <a:p>
            <a:pPr marL="0" indent="0" algn="just">
              <a:buNone/>
            </a:pPr>
            <a:r>
              <a:rPr lang="en-IN" b="1" u="sng" dirty="0">
                <a:latin typeface="+mj-lt"/>
              </a:rPr>
              <a:t>Backend</a:t>
            </a:r>
            <a:endParaRPr lang="en-IN" b="1" dirty="0">
              <a:latin typeface="+mj-lt"/>
            </a:endParaRPr>
          </a:p>
          <a:p>
            <a:pPr marL="0" indent="0" algn="just">
              <a:buNone/>
            </a:pPr>
            <a:r>
              <a:rPr lang="en-US" altLang="en-IN" sz="1500" b="1" dirty="0">
                <a:latin typeface="+mj-lt"/>
              </a:rPr>
              <a:t>Tech </a:t>
            </a:r>
            <a:r>
              <a:rPr lang="en-US" altLang="en-IN" sz="1500" dirty="0">
                <a:latin typeface="+mj-lt"/>
              </a:rPr>
              <a:t>-</a:t>
            </a:r>
            <a:endParaRPr lang="en-US" altLang="en-IN" sz="1500" dirty="0">
              <a:latin typeface="+mj-lt"/>
            </a:endParaRPr>
          </a:p>
          <a:p>
            <a:pPr marL="0" indent="0" algn="just">
              <a:buNone/>
            </a:pPr>
            <a:br>
              <a:rPr lang="en-IN" sz="1500" dirty="0">
                <a:latin typeface="+mj-lt"/>
              </a:rPr>
            </a:br>
            <a:r>
              <a:rPr lang="en-US" altLang="en-IN" sz="1500" dirty="0">
                <a:latin typeface="+mj-lt"/>
              </a:rPr>
              <a:t>Node.js + Express + MongoDB</a:t>
            </a:r>
            <a:endParaRPr lang="en-IN" sz="1500" dirty="0">
              <a:latin typeface="+mj-lt"/>
            </a:endParaRPr>
          </a:p>
          <a:p>
            <a:pPr algn="just"/>
            <a:endParaRPr lang="en-IN" sz="1500" dirty="0">
              <a:latin typeface="+mj-lt"/>
            </a:endParaRPr>
          </a:p>
        </p:txBody>
      </p:sp>
      <p:pic>
        <p:nvPicPr>
          <p:cNvPr id="3" name="Picture 2" descr="A heart shaped logo with text&#10;&#10;AI-generated content may be incorrect."/>
          <p:cNvPicPr>
            <a:picLocks noChangeAspect="1"/>
          </p:cNvPicPr>
          <p:nvPr/>
        </p:nvPicPr>
        <p:blipFill>
          <a:blip r:embed="rId1"/>
          <a:srcRect l="951" r="598" b="-5"/>
          <a:stretch>
            <a:fillRect/>
          </a:stretch>
        </p:blipFill>
        <p:spPr>
          <a:xfrm>
            <a:off x="9609917" y="10"/>
            <a:ext cx="2579034" cy="2619744"/>
          </a:xfrm>
          <a:custGeom>
            <a:avLst/>
            <a:gdLst/>
            <a:ahLst/>
            <a:cxnLst/>
            <a:rect l="l" t="t" r="r" b="b"/>
            <a:pathLst>
              <a:path w="2579034" h="2619754">
                <a:moveTo>
                  <a:pt x="455682" y="0"/>
                </a:moveTo>
                <a:lnTo>
                  <a:pt x="2579034" y="0"/>
                </a:lnTo>
                <a:lnTo>
                  <a:pt x="2579034" y="2202359"/>
                </a:lnTo>
                <a:lnTo>
                  <a:pt x="2504372" y="2270216"/>
                </a:lnTo>
                <a:cubicBezTo>
                  <a:pt x="2239776" y="2488580"/>
                  <a:pt x="1900558" y="2619754"/>
                  <a:pt x="1530703" y="2619754"/>
                </a:cubicBezTo>
                <a:cubicBezTo>
                  <a:pt x="685318" y="2619754"/>
                  <a:pt x="0" y="1934436"/>
                  <a:pt x="0" y="1089051"/>
                </a:cubicBezTo>
                <a:cubicBezTo>
                  <a:pt x="0" y="666360"/>
                  <a:pt x="171330" y="283684"/>
                  <a:pt x="448332" y="6680"/>
                </a:cubicBezTo>
                <a:close/>
              </a:path>
            </a:pathLst>
          </a:custGeom>
        </p:spPr>
      </p:pic>
      <p:pic>
        <p:nvPicPr>
          <p:cNvPr id="9" name="Picture 8" descr="A heart with many different colored circles around it&#10;&#10;AI-generated content may be incorrect."/>
          <p:cNvPicPr>
            <a:picLocks noChangeAspect="1"/>
          </p:cNvPicPr>
          <p:nvPr/>
        </p:nvPicPr>
        <p:blipFill>
          <a:blip r:embed="rId2"/>
          <a:stretch>
            <a:fillRect/>
          </a:stretch>
        </p:blipFill>
        <p:spPr>
          <a:xfrm>
            <a:off x="8786252" y="2191492"/>
            <a:ext cx="3429000" cy="3429000"/>
          </a:xfrm>
          <a:prstGeom prst="rect">
            <a:avLst/>
          </a:prstGeom>
        </p:spPr>
      </p:pic>
      <p:sp>
        <p:nvSpPr>
          <p:cNvPr id="12" name="Content Placeholder 10"/>
          <p:cNvSpPr txBox="1"/>
          <p:nvPr/>
        </p:nvSpPr>
        <p:spPr>
          <a:xfrm>
            <a:off x="4862830" y="1854835"/>
            <a:ext cx="4307205" cy="435165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Clr>
                <a:schemeClr val="tx2">
                  <a:lumMod val="75000"/>
                  <a:lumOff val="25000"/>
                </a:schemeClr>
              </a:buClr>
              <a:buFont typeface="Arial" panose="020B0604020202020204" pitchFamily="34" charset="0"/>
              <a:buChar char="•"/>
              <a:defRPr sz="20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Clr>
                <a:schemeClr val="tx2">
                  <a:lumMod val="75000"/>
                  <a:lumOff val="25000"/>
                </a:schemeClr>
              </a:buClr>
              <a:buFont typeface="Arial" panose="020B0604020202020204" pitchFamily="34" charset="0"/>
              <a:buChar char="•"/>
              <a:defRPr sz="18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Clr>
                <a:schemeClr val="tx2">
                  <a:lumMod val="75000"/>
                  <a:lumOff val="25000"/>
                </a:schemeClr>
              </a:buClr>
              <a:buFont typeface="Arial" panose="020B0604020202020204" pitchFamily="34" charset="0"/>
              <a:buChar char="•"/>
              <a:defRPr sz="16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Clr>
                <a:schemeClr val="tx2">
                  <a:lumMod val="75000"/>
                  <a:lumOff val="25000"/>
                </a:schemeClr>
              </a:buClr>
              <a:buFont typeface="Arial" panose="020B0604020202020204" pitchFamily="34" charset="0"/>
              <a:buChar char="•"/>
              <a:defRPr sz="14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Clr>
                <a:schemeClr val="tx2">
                  <a:lumMod val="75000"/>
                  <a:lumOff val="25000"/>
                </a:schemeClr>
              </a:buClr>
              <a:buFont typeface="Arial" panose="020B0604020202020204" pitchFamily="34" charset="0"/>
              <a:buChar char="•"/>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altLang="en-IN" b="1" u="sng" dirty="0">
                <a:latin typeface="+mj-lt"/>
              </a:rPr>
              <a:t>For Authentication -</a:t>
            </a:r>
            <a:endParaRPr lang="en-US" altLang="en-IN" b="1" dirty="0">
              <a:latin typeface="+mj-lt"/>
            </a:endParaRPr>
          </a:p>
          <a:p>
            <a:pPr marL="0" indent="0" algn="just">
              <a:buNone/>
            </a:pPr>
            <a:r>
              <a:rPr lang="en-US" altLang="en-IN" sz="1500" dirty="0">
                <a:latin typeface="+mj-lt"/>
              </a:rPr>
              <a:t>JWT -based authentication middleware </a:t>
            </a:r>
            <a:endParaRPr lang="en-US" altLang="en-IN" sz="1500" dirty="0">
              <a:latin typeface="+mj-lt"/>
            </a:endParaRPr>
          </a:p>
          <a:p>
            <a:pPr marL="0" indent="0" algn="just">
              <a:buNone/>
            </a:pPr>
            <a:endParaRPr lang="en-US" altLang="en-IN" sz="1500" dirty="0">
              <a:latin typeface="+mj-lt"/>
            </a:endParaRPr>
          </a:p>
          <a:p>
            <a:pPr marL="0" indent="0" algn="just">
              <a:buNone/>
            </a:pPr>
            <a:r>
              <a:rPr lang="en-US" altLang="en-IN" b="1" u="sng" dirty="0">
                <a:latin typeface="+mj-lt"/>
              </a:rPr>
              <a:t>File Uploads -</a:t>
            </a:r>
            <a:endParaRPr lang="en-US" altLang="en-IN" b="1" dirty="0">
              <a:latin typeface="+mj-lt"/>
            </a:endParaRPr>
          </a:p>
          <a:p>
            <a:pPr marL="0" indent="0" algn="just">
              <a:buNone/>
            </a:pPr>
            <a:r>
              <a:rPr lang="en-US" altLang="en-IN" sz="1500" dirty="0">
                <a:latin typeface="+mj-lt"/>
              </a:rPr>
              <a:t>Multer for handling uploads (User,Donor,Patient,DonationRequest,Documents,Match,OTP)</a:t>
            </a:r>
            <a:endParaRPr lang="en-US" altLang="en-IN" sz="1500" dirty="0">
              <a:latin typeface="+mj-lt"/>
            </a:endParaRPr>
          </a:p>
          <a:p>
            <a:pPr marL="0" indent="0" algn="just">
              <a:buNone/>
            </a:pPr>
            <a:endParaRPr lang="en-US" altLang="en-IN" dirty="0">
              <a:latin typeface="+mj-lt"/>
            </a:endParaRPr>
          </a:p>
          <a:p>
            <a:pPr marL="0" indent="0" algn="just">
              <a:buNone/>
            </a:pPr>
            <a:r>
              <a:rPr lang="en-US" altLang="en-IN" b="1" u="sng" dirty="0">
                <a:latin typeface="+mj-lt"/>
              </a:rPr>
              <a:t>Status Management -</a:t>
            </a:r>
            <a:endParaRPr lang="en-US" altLang="en-IN" b="1" u="sng" dirty="0">
              <a:latin typeface="+mj-lt"/>
            </a:endParaRPr>
          </a:p>
          <a:p>
            <a:pPr marL="0" indent="0" algn="just">
              <a:buNone/>
            </a:pPr>
            <a:r>
              <a:rPr lang="en-US" altLang="en-IN" sz="1500" dirty="0">
                <a:latin typeface="+mj-lt"/>
              </a:rPr>
              <a:t>Admin can verify/reject requests </a:t>
            </a:r>
            <a:endParaRPr lang="en-US" altLang="en-IN" sz="1500" b="1" dirty="0">
              <a:latin typeface="+mj-lt"/>
            </a:endParaRPr>
          </a:p>
          <a:p>
            <a:pPr marL="0" indent="0" algn="just">
              <a:buNone/>
            </a:pPr>
            <a:endParaRPr lang="en-US" altLang="en-IN" sz="1500" b="1" dirty="0">
              <a:latin typeface="+mj-lt"/>
            </a:endParaRPr>
          </a:p>
        </p:txBody>
      </p:sp>
      <p:cxnSp>
        <p:nvCxnSpPr>
          <p:cNvPr id="18" name="Straight Connector 17"/>
          <p:cNvCxnSpPr/>
          <p:nvPr/>
        </p:nvCxnSpPr>
        <p:spPr>
          <a:xfrm>
            <a:off x="4781389" y="1536966"/>
            <a:ext cx="0" cy="5073445"/>
          </a:xfrm>
          <a:prstGeom prst="line">
            <a:avLst/>
          </a:prstGeom>
        </p:spPr>
        <p:style>
          <a:lnRef idx="1">
            <a:schemeClr val="accent1"/>
          </a:lnRef>
          <a:fillRef idx="0">
            <a:schemeClr val="accent1"/>
          </a:fillRef>
          <a:effectRef idx="0">
            <a:schemeClr val="accent1"/>
          </a:effectRef>
          <a:fontRef idx="minor">
            <a:schemeClr val="tx1"/>
          </a:fontRef>
        </p:style>
      </p:cxnSp>
      <p:pic>
        <p:nvPicPr>
          <p:cNvPr id="23" name="Picture 22" descr="A logo of a website&#10;&#10;AI-generated content may be incorrect."/>
          <p:cNvPicPr>
            <a:picLocks noChangeAspect="1"/>
          </p:cNvPicPr>
          <p:nvPr/>
        </p:nvPicPr>
        <p:blipFill>
          <a:blip r:embed="rId3"/>
          <a:stretch>
            <a:fillRect/>
          </a:stretch>
        </p:blipFill>
        <p:spPr>
          <a:xfrm>
            <a:off x="9169981" y="5632010"/>
            <a:ext cx="978572" cy="978572"/>
          </a:xfrm>
          <a:prstGeom prst="rect">
            <a:avLst/>
          </a:prstGeom>
        </p:spPr>
      </p:pic>
      <p:pic>
        <p:nvPicPr>
          <p:cNvPr id="25" name="Picture 24" descr="A yellow rectangular sign with black letters&#10;&#10;AI-generated content may be incorrect."/>
          <p:cNvPicPr>
            <a:picLocks noChangeAspect="1"/>
          </p:cNvPicPr>
          <p:nvPr/>
        </p:nvPicPr>
        <p:blipFill>
          <a:blip r:embed="rId4"/>
          <a:stretch>
            <a:fillRect/>
          </a:stretch>
        </p:blipFill>
        <p:spPr>
          <a:xfrm>
            <a:off x="10148553" y="5620492"/>
            <a:ext cx="978572" cy="978572"/>
          </a:xfrm>
          <a:prstGeom prst="rect">
            <a:avLst/>
          </a:prstGeom>
        </p:spPr>
      </p:pic>
      <p:pic>
        <p:nvPicPr>
          <p:cNvPr id="27" name="Picture 26" descr="A blue and white logo&#10;&#10;AI-generated content may be incorrect."/>
          <p:cNvPicPr>
            <a:picLocks noChangeAspect="1"/>
          </p:cNvPicPr>
          <p:nvPr/>
        </p:nvPicPr>
        <p:blipFill>
          <a:blip r:embed="rId5"/>
          <a:stretch>
            <a:fillRect/>
          </a:stretch>
        </p:blipFill>
        <p:spPr>
          <a:xfrm>
            <a:off x="11185409" y="5608239"/>
            <a:ext cx="1026114" cy="1026114"/>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8" name="Rectangle 77"/>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 name="Rectangle 79"/>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bg2">
              <a:lumMod val="9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sp>
        <p:nvSpPr>
          <p:cNvPr id="2" name="Title 1"/>
          <p:cNvSpPr>
            <a:spLocks noGrp="1"/>
          </p:cNvSpPr>
          <p:nvPr>
            <p:ph type="title"/>
          </p:nvPr>
        </p:nvSpPr>
        <p:spPr>
          <a:xfrm>
            <a:off x="3800724" y="3429000"/>
            <a:ext cx="7323152" cy="949050"/>
          </a:xfrm>
        </p:spPr>
        <p:txBody>
          <a:bodyPr anchor="b">
            <a:normAutofit/>
          </a:bodyPr>
          <a:lstStyle/>
          <a:p>
            <a:r>
              <a:rPr lang="en-US" sz="3700"/>
              <a:t>OVERVIEW OF PROJECT </a:t>
            </a:r>
            <a:endParaRPr lang="en-IN" sz="3700" dirty="0"/>
          </a:p>
        </p:txBody>
      </p:sp>
      <p:grpSp>
        <p:nvGrpSpPr>
          <p:cNvPr id="82" name="Decorative Circles"/>
          <p:cNvGrpSpPr>
            <a:grpSpLocks noGrp="1" noRot="1" noChangeAspect="1" noMove="1" noResize="1" noUngrp="1"/>
          </p:cNvGrpSpPr>
          <p:nvPr/>
        </p:nvGrpSpPr>
        <p:grpSpPr>
          <a:xfrm>
            <a:off x="374277" y="956155"/>
            <a:ext cx="9049452" cy="1836961"/>
            <a:chOff x="374277" y="956155"/>
            <a:chExt cx="9049452" cy="1836961"/>
          </a:xfrm>
        </p:grpSpPr>
        <p:sp>
          <p:nvSpPr>
            <p:cNvPr id="83" name="Oval 82"/>
            <p:cNvSpPr/>
            <p:nvPr/>
          </p:nvSpPr>
          <p:spPr>
            <a:xfrm>
              <a:off x="9106096" y="1977248"/>
              <a:ext cx="226735" cy="226735"/>
            </a:xfrm>
            <a:prstGeom prst="ellipse">
              <a:avLst/>
            </a:prstGeom>
            <a:solidFill>
              <a:srgbClr val="9744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p:cNvSpPr/>
            <p:nvPr/>
          </p:nvSpPr>
          <p:spPr>
            <a:xfrm>
              <a:off x="5168530" y="956155"/>
              <a:ext cx="466441" cy="466441"/>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p:cNvSpPr/>
            <p:nvPr/>
          </p:nvSpPr>
          <p:spPr>
            <a:xfrm>
              <a:off x="9310362" y="2354408"/>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p:cNvSpPr/>
            <p:nvPr/>
          </p:nvSpPr>
          <p:spPr>
            <a:xfrm>
              <a:off x="374277" y="1901154"/>
              <a:ext cx="226735" cy="226735"/>
            </a:xfrm>
            <a:prstGeom prst="ellipse">
              <a:avLst/>
            </a:prstGeom>
            <a:solidFill>
              <a:srgbClr val="9744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p:cNvSpPr/>
            <p:nvPr/>
          </p:nvSpPr>
          <p:spPr>
            <a:xfrm>
              <a:off x="601012" y="2326675"/>
              <a:ext cx="466441" cy="466441"/>
            </a:xfrm>
            <a:prstGeom prst="ellipse">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5" name="Oval 3"/>
          <p:cNvSpPr>
            <a:spLocks noGrp="1" noRot="1" noChangeAspect="1" noMove="1" noResize="1" noEditPoints="1" noAdjustHandles="1" noChangeArrowheads="1" noChangeShapeType="1" noTextEdit="1"/>
          </p:cNvSpPr>
          <p:nvPr/>
        </p:nvSpPr>
        <p:spPr bwMode="grayWhite">
          <a:xfrm>
            <a:off x="665048" y="0"/>
            <a:ext cx="4408870" cy="2474031"/>
          </a:xfrm>
          <a:custGeom>
            <a:avLst/>
            <a:gdLst>
              <a:gd name="connsiteX0" fmla="*/ 18128 w 4408870"/>
              <a:gd name="connsiteY0" fmla="*/ 0 h 2474031"/>
              <a:gd name="connsiteX1" fmla="*/ 4390742 w 4408870"/>
              <a:gd name="connsiteY1" fmla="*/ 0 h 2474031"/>
              <a:gd name="connsiteX2" fmla="*/ 4397489 w 4408870"/>
              <a:gd name="connsiteY2" fmla="*/ 44205 h 2474031"/>
              <a:gd name="connsiteX3" fmla="*/ 4408870 w 4408870"/>
              <a:gd name="connsiteY3" fmla="*/ 269596 h 2474031"/>
              <a:gd name="connsiteX4" fmla="*/ 2204435 w 4408870"/>
              <a:gd name="connsiteY4" fmla="*/ 2474031 h 2474031"/>
              <a:gd name="connsiteX5" fmla="*/ 0 w 4408870"/>
              <a:gd name="connsiteY5" fmla="*/ 269596 h 2474031"/>
              <a:gd name="connsiteX6" fmla="*/ 11381 w 4408870"/>
              <a:gd name="connsiteY6" fmla="*/ 44205 h 2474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8870" h="2474031">
                <a:moveTo>
                  <a:pt x="18128" y="0"/>
                </a:moveTo>
                <a:lnTo>
                  <a:pt x="4390742" y="0"/>
                </a:lnTo>
                <a:lnTo>
                  <a:pt x="4397489" y="44205"/>
                </a:lnTo>
                <a:cubicBezTo>
                  <a:pt x="4405015" y="118312"/>
                  <a:pt x="4408870" y="193504"/>
                  <a:pt x="4408870" y="269596"/>
                </a:cubicBezTo>
                <a:cubicBezTo>
                  <a:pt x="4408870" y="1487072"/>
                  <a:pt x="3421911" y="2474031"/>
                  <a:pt x="2204435" y="2474031"/>
                </a:cubicBezTo>
                <a:cubicBezTo>
                  <a:pt x="986959" y="2474031"/>
                  <a:pt x="0" y="1487072"/>
                  <a:pt x="0" y="269596"/>
                </a:cubicBezTo>
                <a:cubicBezTo>
                  <a:pt x="0" y="193504"/>
                  <a:pt x="3855" y="118312"/>
                  <a:pt x="11381" y="44205"/>
                </a:cubicBezTo>
                <a:close/>
              </a:path>
            </a:pathLst>
          </a:cu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6" name="Graphic 115"/>
          <p:cNvPicPr>
            <a:picLocks noGrp="1" noRot="1" noChangeAspect="1" noMove="1" noResize="1" noEditPoints="1" noAdjustHandles="1" noChangeArrowheads="1" noChangeShapeType="1" noCrop="1"/>
          </p:cNvPicPr>
          <p:nvPr/>
        </p:nvPicPr>
        <p:blipFill rotWithShape="1">
          <a:blip r:embed="rId1">
            <a:duotone>
              <a:schemeClr val="accent3">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2"/>
              </a:ext>
            </a:extLst>
          </a:blip>
          <a:srcRect l="14832" t="48467" r="13582" b="10444"/>
          <a:stretch>
            <a:fillRect/>
          </a:stretch>
        </p:blipFill>
        <p:spPr>
          <a:xfrm>
            <a:off x="688614" y="0"/>
            <a:ext cx="4368276" cy="2507327"/>
          </a:xfrm>
          <a:prstGeom prst="rect">
            <a:avLst/>
          </a:prstGeom>
        </p:spPr>
      </p:pic>
      <p:pic>
        <p:nvPicPr>
          <p:cNvPr id="6" name="Picture 5" descr="A computer screen shot of a bridge&#10;&#10;AI-generated content may be incorrect."/>
          <p:cNvPicPr>
            <a:picLocks noChangeAspect="1"/>
          </p:cNvPicPr>
          <p:nvPr/>
        </p:nvPicPr>
        <p:blipFill>
          <a:blip r:embed="rId3"/>
          <a:srcRect r="-5" b="-5"/>
          <a:stretch>
            <a:fillRect/>
          </a:stretch>
        </p:blipFill>
        <p:spPr>
          <a:xfrm>
            <a:off x="5658388" y="55423"/>
            <a:ext cx="3357759" cy="3357759"/>
          </a:xfrm>
          <a:custGeom>
            <a:avLst/>
            <a:gdLst/>
            <a:ahLst/>
            <a:cxnLst/>
            <a:rect l="l" t="t" r="r" b="b"/>
            <a:pathLst>
              <a:path w="3111160" h="3111160">
                <a:moveTo>
                  <a:pt x="1555580" y="0"/>
                </a:moveTo>
                <a:cubicBezTo>
                  <a:pt x="2414703" y="0"/>
                  <a:pt x="3111160" y="696457"/>
                  <a:pt x="3111160" y="1555580"/>
                </a:cubicBezTo>
                <a:cubicBezTo>
                  <a:pt x="3111160" y="2414703"/>
                  <a:pt x="2414703" y="3111160"/>
                  <a:pt x="1555580" y="3111160"/>
                </a:cubicBezTo>
                <a:cubicBezTo>
                  <a:pt x="696457" y="3111160"/>
                  <a:pt x="0" y="2414703"/>
                  <a:pt x="0" y="1555580"/>
                </a:cubicBezTo>
                <a:cubicBezTo>
                  <a:pt x="0" y="696457"/>
                  <a:pt x="696457" y="0"/>
                  <a:pt x="1555580" y="0"/>
                </a:cubicBezTo>
                <a:close/>
              </a:path>
            </a:pathLst>
          </a:custGeom>
        </p:spPr>
      </p:pic>
      <p:pic>
        <p:nvPicPr>
          <p:cNvPr id="7" name="Picture 6" descr="A person typing on a computer&#10;&#10;AI-generated content may be incorrect."/>
          <p:cNvPicPr>
            <a:picLocks noChangeAspect="1"/>
          </p:cNvPicPr>
          <p:nvPr/>
        </p:nvPicPr>
        <p:blipFill>
          <a:blip r:embed="rId4"/>
          <a:srcRect l="8673" r="-5" b="-5"/>
          <a:stretch>
            <a:fillRect/>
          </a:stretch>
        </p:blipFill>
        <p:spPr>
          <a:xfrm>
            <a:off x="9326986" y="10"/>
            <a:ext cx="2861965" cy="3133751"/>
          </a:xfrm>
          <a:custGeom>
            <a:avLst/>
            <a:gdLst/>
            <a:ahLst/>
            <a:cxnLst/>
            <a:rect l="l" t="t" r="r" b="b"/>
            <a:pathLst>
              <a:path w="2861965" h="3133761">
                <a:moveTo>
                  <a:pt x="146349" y="0"/>
                </a:moveTo>
                <a:lnTo>
                  <a:pt x="2861965" y="0"/>
                </a:lnTo>
                <a:lnTo>
                  <a:pt x="2861965" y="3069704"/>
                </a:lnTo>
                <a:lnTo>
                  <a:pt x="2796754" y="3086472"/>
                </a:lnTo>
                <a:cubicBezTo>
                  <a:pt x="2645230" y="3117478"/>
                  <a:pt x="2488342" y="3133761"/>
                  <a:pt x="2327651" y="3133761"/>
                </a:cubicBezTo>
                <a:cubicBezTo>
                  <a:pt x="1042125" y="3133761"/>
                  <a:pt x="0" y="2091636"/>
                  <a:pt x="0" y="806110"/>
                </a:cubicBezTo>
                <a:cubicBezTo>
                  <a:pt x="0" y="565074"/>
                  <a:pt x="36637" y="332595"/>
                  <a:pt x="104647" y="113938"/>
                </a:cubicBezTo>
                <a:close/>
              </a:path>
            </a:pathLst>
          </a:custGeom>
        </p:spPr>
      </p:pic>
      <p:pic>
        <p:nvPicPr>
          <p:cNvPr id="4" name="Picture 3" descr="A heart shaped logo with text&#10;&#10;AI-generated content may be incorrect."/>
          <p:cNvPicPr>
            <a:picLocks noChangeAspect="1"/>
          </p:cNvPicPr>
          <p:nvPr/>
        </p:nvPicPr>
        <p:blipFill>
          <a:blip r:embed="rId5"/>
          <a:srcRect l="6386" r="6035" b="-3"/>
          <a:stretch>
            <a:fillRect/>
          </a:stretch>
        </p:blipFill>
        <p:spPr>
          <a:xfrm>
            <a:off x="-10959" y="3219076"/>
            <a:ext cx="3186814" cy="3638922"/>
          </a:xfrm>
          <a:custGeom>
            <a:avLst/>
            <a:gdLst/>
            <a:ahLst/>
            <a:cxnLst/>
            <a:rect l="l" t="t" r="r" b="b"/>
            <a:pathLst>
              <a:path w="3186814" h="3638922">
                <a:moveTo>
                  <a:pt x="1156116" y="0"/>
                </a:moveTo>
                <a:cubicBezTo>
                  <a:pt x="2277640" y="0"/>
                  <a:pt x="3186814" y="909174"/>
                  <a:pt x="3186814" y="2030698"/>
                </a:cubicBezTo>
                <a:cubicBezTo>
                  <a:pt x="3186814" y="2661556"/>
                  <a:pt x="2899146" y="3225224"/>
                  <a:pt x="2447829" y="3597684"/>
                </a:cubicBezTo>
                <a:lnTo>
                  <a:pt x="2392682" y="3638922"/>
                </a:lnTo>
                <a:lnTo>
                  <a:pt x="0" y="3638922"/>
                </a:lnTo>
                <a:lnTo>
                  <a:pt x="0" y="362315"/>
                </a:lnTo>
                <a:lnTo>
                  <a:pt x="20733" y="346811"/>
                </a:lnTo>
                <a:cubicBezTo>
                  <a:pt x="344835" y="127853"/>
                  <a:pt x="735545" y="0"/>
                  <a:pt x="1156116" y="0"/>
                </a:cubicBezTo>
                <a:close/>
              </a:path>
            </a:pathLst>
          </a:custGeom>
        </p:spPr>
      </p:pic>
      <p:sp>
        <p:nvSpPr>
          <p:cNvPr id="3" name="Content Placeholder 2"/>
          <p:cNvSpPr>
            <a:spLocks noGrp="1"/>
          </p:cNvSpPr>
          <p:nvPr>
            <p:ph idx="1"/>
          </p:nvPr>
        </p:nvSpPr>
        <p:spPr>
          <a:xfrm>
            <a:off x="3800724" y="4637185"/>
            <a:ext cx="7323153" cy="1689475"/>
          </a:xfrm>
        </p:spPr>
        <p:txBody>
          <a:bodyPr anchor="t">
            <a:normAutofit/>
          </a:bodyPr>
          <a:lstStyle/>
          <a:p>
            <a:pPr marL="0" indent="0" algn="just">
              <a:buNone/>
            </a:pPr>
            <a:r>
              <a:rPr lang="en-US" sz="1600" b="1" dirty="0" err="1">
                <a:latin typeface="+mj-lt"/>
              </a:rPr>
              <a:t>RamSetu</a:t>
            </a:r>
            <a:r>
              <a:rPr lang="en-US" sz="1600" dirty="0">
                <a:latin typeface="+mj-lt"/>
              </a:rPr>
              <a:t> is a web-based platform designed to act as a digital bridge between organ donors and patients in need of transplants, with an admin overseeing verification. The system ensures secure registration, document verification, and efficient matching to reduce delays in emergencies.</a:t>
            </a:r>
            <a:endParaRPr lang="en-IN" sz="1600" dirty="0">
              <a:latin typeface="+mj-lt"/>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7240" y="365125"/>
            <a:ext cx="8547630" cy="1325563"/>
          </a:xfrm>
        </p:spPr>
        <p:txBody>
          <a:bodyPr>
            <a:normAutofit/>
          </a:bodyPr>
          <a:lstStyle/>
          <a:p>
            <a:r>
              <a:rPr lang="en-US" dirty="0"/>
              <a:t>PROJECT IDEA</a:t>
            </a:r>
            <a:endParaRPr lang="en-IN" dirty="0"/>
          </a:p>
        </p:txBody>
      </p:sp>
      <p:sp>
        <p:nvSpPr>
          <p:cNvPr id="8" name="TextBox 7"/>
          <p:cNvSpPr txBox="1"/>
          <p:nvPr/>
        </p:nvSpPr>
        <p:spPr>
          <a:xfrm>
            <a:off x="777240" y="1226585"/>
            <a:ext cx="7391047" cy="5631180"/>
          </a:xfrm>
          <a:prstGeom prst="rect">
            <a:avLst/>
          </a:prstGeom>
          <a:noFill/>
        </p:spPr>
        <p:txBody>
          <a:bodyPr wrap="square" rtlCol="0">
            <a:spAutoFit/>
          </a:bodyPr>
          <a:lstStyle/>
          <a:p>
            <a:r>
              <a:rPr lang="en-US" sz="1500" b="1" dirty="0">
                <a:latin typeface="+mj-lt"/>
              </a:rPr>
              <a:t>Registration</a:t>
            </a:r>
            <a:endParaRPr lang="en-US" sz="1500" b="1" dirty="0">
              <a:latin typeface="+mj-lt"/>
            </a:endParaRPr>
          </a:p>
          <a:p>
            <a:pPr marL="285750" indent="-285750">
              <a:buFont typeface="Courier New" panose="02070309020205020404" pitchFamily="49" charset="0"/>
              <a:buChar char="o"/>
            </a:pPr>
            <a:r>
              <a:rPr lang="en-US" sz="1500" b="1" dirty="0">
                <a:latin typeface="+mj-lt"/>
              </a:rPr>
              <a:t>Donor</a:t>
            </a:r>
            <a:r>
              <a:rPr lang="en-US" sz="1500" dirty="0">
                <a:latin typeface="+mj-lt"/>
              </a:rPr>
              <a:t>: Creates account, submits medical history, test reports &amp; address proof.</a:t>
            </a:r>
            <a:endParaRPr lang="en-US" sz="1500" dirty="0">
              <a:latin typeface="+mj-lt"/>
            </a:endParaRPr>
          </a:p>
          <a:p>
            <a:pPr marL="285750" indent="-285750">
              <a:buFont typeface="Courier New" panose="02070309020205020404" pitchFamily="49" charset="0"/>
              <a:buChar char="o"/>
            </a:pPr>
            <a:r>
              <a:rPr lang="en-US" sz="1500" b="1" dirty="0">
                <a:latin typeface="+mj-lt"/>
              </a:rPr>
              <a:t>Patient</a:t>
            </a:r>
            <a:r>
              <a:rPr lang="en-US" sz="1500" dirty="0">
                <a:latin typeface="+mj-lt"/>
              </a:rPr>
              <a:t>: Creates account, uploads doctor certificate &amp; medical documents.</a:t>
            </a:r>
            <a:endParaRPr lang="en-US" sz="1500" dirty="0">
              <a:latin typeface="+mj-lt"/>
            </a:endParaRPr>
          </a:p>
          <a:p>
            <a:pPr marL="285750" indent="-285750">
              <a:buFont typeface="Courier New" panose="02070309020205020404" pitchFamily="49" charset="0"/>
              <a:buChar char="o"/>
            </a:pPr>
            <a:r>
              <a:rPr lang="en-US" sz="1500" dirty="0">
                <a:latin typeface="+mj-lt"/>
              </a:rPr>
              <a:t>Data is stored in database (pending verification).</a:t>
            </a:r>
            <a:endParaRPr lang="en-US" sz="1500" dirty="0">
              <a:latin typeface="+mj-lt"/>
            </a:endParaRPr>
          </a:p>
          <a:p>
            <a:endParaRPr lang="en-US" sz="1500" dirty="0">
              <a:latin typeface="+mj-lt"/>
            </a:endParaRPr>
          </a:p>
          <a:p>
            <a:r>
              <a:rPr lang="en-US" sz="1500" b="1" dirty="0">
                <a:latin typeface="+mj-lt"/>
              </a:rPr>
              <a:t>Verification</a:t>
            </a:r>
            <a:endParaRPr lang="en-US" sz="1500" b="1" dirty="0">
              <a:latin typeface="+mj-lt"/>
            </a:endParaRPr>
          </a:p>
          <a:p>
            <a:pPr marL="285750" indent="-285750">
              <a:buFont typeface="Courier New" panose="02070309020205020404" pitchFamily="49" charset="0"/>
              <a:buChar char="o"/>
            </a:pPr>
            <a:r>
              <a:rPr lang="en-US" sz="1500" dirty="0">
                <a:latin typeface="+mj-lt"/>
              </a:rPr>
              <a:t>Admin reviews donor and patient documents.</a:t>
            </a:r>
            <a:endParaRPr lang="en-US" sz="1500" dirty="0">
              <a:latin typeface="+mj-lt"/>
            </a:endParaRPr>
          </a:p>
          <a:p>
            <a:pPr marL="285750" indent="-285750">
              <a:buFont typeface="Courier New" panose="02070309020205020404" pitchFamily="49" charset="0"/>
              <a:buChar char="o"/>
            </a:pPr>
            <a:r>
              <a:rPr lang="en-US" sz="1500" dirty="0">
                <a:latin typeface="+mj-lt"/>
              </a:rPr>
              <a:t>Approves or rejects based on authenticity.</a:t>
            </a:r>
            <a:endParaRPr lang="en-US" sz="1500" dirty="0">
              <a:latin typeface="+mj-lt"/>
            </a:endParaRPr>
          </a:p>
          <a:p>
            <a:pPr marL="285750" indent="-285750">
              <a:buFont typeface="Courier New" panose="02070309020205020404" pitchFamily="49" charset="0"/>
              <a:buChar char="o"/>
            </a:pPr>
            <a:r>
              <a:rPr lang="en-US" sz="1500" dirty="0">
                <a:latin typeface="+mj-lt"/>
              </a:rPr>
              <a:t>Only verified accounts move to active database.</a:t>
            </a:r>
            <a:endParaRPr lang="en-US" sz="1500" dirty="0">
              <a:latin typeface="+mj-lt"/>
            </a:endParaRPr>
          </a:p>
          <a:p>
            <a:endParaRPr lang="en-US" sz="1500" dirty="0">
              <a:latin typeface="+mj-lt"/>
            </a:endParaRPr>
          </a:p>
          <a:p>
            <a:r>
              <a:rPr lang="en-US" sz="1500" b="1" dirty="0">
                <a:latin typeface="+mj-lt"/>
              </a:rPr>
              <a:t>Matching</a:t>
            </a:r>
            <a:endParaRPr lang="en-US" sz="1500" b="1" dirty="0">
              <a:latin typeface="+mj-lt"/>
            </a:endParaRPr>
          </a:p>
          <a:p>
            <a:pPr marL="285750" indent="-285750">
              <a:buFont typeface="Courier New" panose="02070309020205020404" pitchFamily="49" charset="0"/>
              <a:buChar char="o"/>
            </a:pPr>
            <a:r>
              <a:rPr lang="en-US" sz="1500" dirty="0">
                <a:latin typeface="+mj-lt"/>
              </a:rPr>
              <a:t>Patient requests matched against verified donor records.</a:t>
            </a:r>
            <a:endParaRPr lang="en-US" sz="1500" dirty="0">
              <a:latin typeface="+mj-lt"/>
            </a:endParaRPr>
          </a:p>
          <a:p>
            <a:pPr marL="285750" indent="-285750">
              <a:buFont typeface="Courier New" panose="02070309020205020404" pitchFamily="49" charset="0"/>
              <a:buChar char="o"/>
            </a:pPr>
            <a:r>
              <a:rPr lang="en-US" sz="1500" dirty="0">
                <a:latin typeface="+mj-lt"/>
              </a:rPr>
              <a:t>Matching system checks organ type, blood group &amp; compatibility.</a:t>
            </a:r>
            <a:endParaRPr lang="en-US" sz="1500" dirty="0">
              <a:latin typeface="+mj-lt"/>
            </a:endParaRPr>
          </a:p>
          <a:p>
            <a:pPr marL="285750" indent="-285750">
              <a:buFont typeface="Courier New" panose="02070309020205020404" pitchFamily="49" charset="0"/>
              <a:buChar char="o"/>
            </a:pPr>
            <a:r>
              <a:rPr lang="en-US" sz="1500" dirty="0">
                <a:latin typeface="+mj-lt"/>
              </a:rPr>
              <a:t>Admin validates the suggested match.</a:t>
            </a:r>
            <a:br>
              <a:rPr lang="en-US" sz="1500" dirty="0">
                <a:latin typeface="+mj-lt"/>
              </a:rPr>
            </a:br>
            <a:endParaRPr lang="en-US" sz="1500" dirty="0">
              <a:latin typeface="+mj-lt"/>
            </a:endParaRPr>
          </a:p>
          <a:p>
            <a:r>
              <a:rPr lang="en-US" sz="1500" b="1" dirty="0">
                <a:latin typeface="+mj-lt"/>
              </a:rPr>
              <a:t>Communication</a:t>
            </a:r>
            <a:endParaRPr lang="en-US" sz="1500" b="1" dirty="0">
              <a:latin typeface="+mj-lt"/>
            </a:endParaRPr>
          </a:p>
          <a:p>
            <a:pPr marL="285750" indent="-285750">
              <a:buFont typeface="Courier New" panose="02070309020205020404" pitchFamily="49" charset="0"/>
              <a:buChar char="o"/>
            </a:pPr>
            <a:r>
              <a:rPr lang="en-US" sz="1500" dirty="0">
                <a:latin typeface="+mj-lt"/>
              </a:rPr>
              <a:t>Donor and patient receive notifications after approval.</a:t>
            </a:r>
            <a:endParaRPr lang="en-US" sz="1500" dirty="0">
              <a:latin typeface="+mj-lt"/>
            </a:endParaRPr>
          </a:p>
          <a:p>
            <a:pPr marL="285750" indent="-285750">
              <a:buFont typeface="Courier New" panose="02070309020205020404" pitchFamily="49" charset="0"/>
              <a:buChar char="o"/>
            </a:pPr>
            <a:r>
              <a:rPr lang="en-US" sz="1500" dirty="0">
                <a:latin typeface="+mj-lt"/>
              </a:rPr>
              <a:t>Hospitals and doctors are informed to proceed.</a:t>
            </a:r>
            <a:br>
              <a:rPr lang="en-US" sz="1500" dirty="0">
                <a:latin typeface="+mj-lt"/>
              </a:rPr>
            </a:br>
            <a:endParaRPr lang="en-US" sz="1500" dirty="0">
              <a:latin typeface="+mj-lt"/>
            </a:endParaRPr>
          </a:p>
          <a:p>
            <a:r>
              <a:rPr lang="en-US" sz="1500" b="1" dirty="0">
                <a:latin typeface="+mj-lt"/>
              </a:rPr>
              <a:t>Execution &amp; Monitoring</a:t>
            </a:r>
            <a:endParaRPr lang="en-US" sz="1500" b="1" dirty="0">
              <a:latin typeface="+mj-lt"/>
            </a:endParaRPr>
          </a:p>
          <a:p>
            <a:pPr marL="285750" indent="-285750">
              <a:buFont typeface="Courier New" panose="02070309020205020404" pitchFamily="49" charset="0"/>
              <a:buChar char="o"/>
            </a:pPr>
            <a:r>
              <a:rPr lang="en-US" sz="1500" dirty="0">
                <a:latin typeface="+mj-lt"/>
              </a:rPr>
              <a:t>Hospital manages the final transplant procedure.</a:t>
            </a:r>
            <a:endParaRPr lang="en-US" sz="1500" dirty="0">
              <a:latin typeface="+mj-lt"/>
            </a:endParaRPr>
          </a:p>
          <a:p>
            <a:pPr marL="285750" indent="-285750">
              <a:buFont typeface="Courier New" panose="02070309020205020404" pitchFamily="49" charset="0"/>
              <a:buChar char="o"/>
            </a:pPr>
            <a:r>
              <a:rPr lang="en-US" sz="1500" dirty="0">
                <a:latin typeface="+mj-lt"/>
              </a:rPr>
              <a:t>Admin continues to monitor system, users &amp; new registrations.</a:t>
            </a:r>
            <a:endParaRPr lang="en-US" sz="1500" dirty="0">
              <a:latin typeface="+mj-lt"/>
            </a:endParaRPr>
          </a:p>
        </p:txBody>
      </p:sp>
      <p:pic>
        <p:nvPicPr>
          <p:cNvPr id="11" name="Content Placeholder 5" descr="A diagram of a database&#10;&#10;AI-generated content may be incorrect."/>
          <p:cNvPicPr>
            <a:picLocks noChangeAspect="1"/>
          </p:cNvPicPr>
          <p:nvPr/>
        </p:nvPicPr>
        <p:blipFill>
          <a:blip r:embed="rId1"/>
          <a:stretch>
            <a:fillRect/>
          </a:stretch>
        </p:blipFill>
        <p:spPr>
          <a:xfrm>
            <a:off x="7576627" y="2450834"/>
            <a:ext cx="4162932" cy="4162932"/>
          </a:xfrm>
          <a:prstGeom prst="roundRect">
            <a:avLst>
              <a:gd name="adj" fmla="val 4167"/>
            </a:avLst>
          </a:prstGeom>
          <a:solidFill>
            <a:srgbClr val="FFFFFF"/>
          </a:solidFill>
          <a:ln w="76200" cap="sq">
            <a:solidFill>
              <a:srgbClr val="EAEAEA"/>
            </a:solidFill>
            <a:miter lim="800000"/>
            <a:headEnd/>
            <a:tailEnd/>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2" name="Picture 11" descr="A heart shaped logo with text&#10;&#10;AI-generated content may be incorrect."/>
          <p:cNvPicPr>
            <a:picLocks noChangeAspect="1"/>
          </p:cNvPicPr>
          <p:nvPr/>
        </p:nvPicPr>
        <p:blipFill>
          <a:blip r:embed="rId2"/>
          <a:srcRect l="951" r="598" b="-5"/>
          <a:stretch>
            <a:fillRect/>
          </a:stretch>
        </p:blipFill>
        <p:spPr>
          <a:xfrm>
            <a:off x="9458642" y="0"/>
            <a:ext cx="2579034" cy="2619744"/>
          </a:xfrm>
          <a:custGeom>
            <a:avLst/>
            <a:gdLst/>
            <a:ahLst/>
            <a:cxnLst/>
            <a:rect l="l" t="t" r="r" b="b"/>
            <a:pathLst>
              <a:path w="2579034" h="2619754">
                <a:moveTo>
                  <a:pt x="455682" y="0"/>
                </a:moveTo>
                <a:lnTo>
                  <a:pt x="2579034" y="0"/>
                </a:lnTo>
                <a:lnTo>
                  <a:pt x="2579034" y="2202359"/>
                </a:lnTo>
                <a:lnTo>
                  <a:pt x="2504372" y="2270216"/>
                </a:lnTo>
                <a:cubicBezTo>
                  <a:pt x="2239776" y="2488580"/>
                  <a:pt x="1900558" y="2619754"/>
                  <a:pt x="1530703" y="2619754"/>
                </a:cubicBezTo>
                <a:cubicBezTo>
                  <a:pt x="685318" y="2619754"/>
                  <a:pt x="0" y="1934436"/>
                  <a:pt x="0" y="1089051"/>
                </a:cubicBezTo>
                <a:cubicBezTo>
                  <a:pt x="0" y="666360"/>
                  <a:pt x="171330" y="283684"/>
                  <a:pt x="448332" y="6680"/>
                </a:cubicBezTo>
                <a:close/>
              </a:path>
            </a:pathLst>
          </a:cu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7240" y="365125"/>
            <a:ext cx="8681402" cy="1325563"/>
          </a:xfrm>
        </p:spPr>
        <p:txBody>
          <a:bodyPr>
            <a:normAutofit fontScale="90000"/>
          </a:bodyPr>
          <a:lstStyle/>
          <a:p>
            <a:r>
              <a:rPr lang="en-US" sz="5000" dirty="0"/>
              <a:t>WORKFLOW &amp; ARCHITECTRE</a:t>
            </a:r>
            <a:endParaRPr lang="en-IN" sz="5000" dirty="0"/>
          </a:p>
        </p:txBody>
      </p:sp>
      <p:pic>
        <p:nvPicPr>
          <p:cNvPr id="4" name="Picture 3" descr="A heart shaped logo with text&#10;&#10;AI-generated content may be incorrect."/>
          <p:cNvPicPr>
            <a:picLocks noChangeAspect="1"/>
          </p:cNvPicPr>
          <p:nvPr/>
        </p:nvPicPr>
        <p:blipFill>
          <a:blip r:embed="rId1"/>
          <a:srcRect l="951" r="598" b="-5"/>
          <a:stretch>
            <a:fillRect/>
          </a:stretch>
        </p:blipFill>
        <p:spPr>
          <a:xfrm>
            <a:off x="9458642" y="0"/>
            <a:ext cx="2579034" cy="2619744"/>
          </a:xfrm>
          <a:custGeom>
            <a:avLst/>
            <a:gdLst/>
            <a:ahLst/>
            <a:cxnLst/>
            <a:rect l="l" t="t" r="r" b="b"/>
            <a:pathLst>
              <a:path w="2579034" h="2619754">
                <a:moveTo>
                  <a:pt x="455682" y="0"/>
                </a:moveTo>
                <a:lnTo>
                  <a:pt x="2579034" y="0"/>
                </a:lnTo>
                <a:lnTo>
                  <a:pt x="2579034" y="2202359"/>
                </a:lnTo>
                <a:lnTo>
                  <a:pt x="2504372" y="2270216"/>
                </a:lnTo>
                <a:cubicBezTo>
                  <a:pt x="2239776" y="2488580"/>
                  <a:pt x="1900558" y="2619754"/>
                  <a:pt x="1530703" y="2619754"/>
                </a:cubicBezTo>
                <a:cubicBezTo>
                  <a:pt x="685318" y="2619754"/>
                  <a:pt x="0" y="1934436"/>
                  <a:pt x="0" y="1089051"/>
                </a:cubicBezTo>
                <a:cubicBezTo>
                  <a:pt x="0" y="666360"/>
                  <a:pt x="171330" y="283684"/>
                  <a:pt x="448332" y="6680"/>
                </a:cubicBezTo>
                <a:close/>
              </a:path>
            </a:pathLst>
          </a:custGeom>
        </p:spPr>
      </p:pic>
      <p:pic>
        <p:nvPicPr>
          <p:cNvPr id="6" name="Picture 5" descr="A computer screen shot of a diagram&#10;&#10;AI-generated content may be incorrect."/>
          <p:cNvPicPr>
            <a:picLocks noChangeAspect="1"/>
          </p:cNvPicPr>
          <p:nvPr/>
        </p:nvPicPr>
        <p:blipFill>
          <a:blip r:embed="rId2"/>
          <a:stretch>
            <a:fillRect/>
          </a:stretch>
        </p:blipFill>
        <p:spPr>
          <a:xfrm>
            <a:off x="7771562" y="2055813"/>
            <a:ext cx="3763945" cy="376394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8" name="Picture 7" descr="A diagram of a computer program&#10;&#10;AI-generated content may be incorrect."/>
          <p:cNvPicPr>
            <a:picLocks noChangeAspect="1"/>
          </p:cNvPicPr>
          <p:nvPr/>
        </p:nvPicPr>
        <p:blipFill>
          <a:blip r:embed="rId3"/>
          <a:stretch>
            <a:fillRect/>
          </a:stretch>
        </p:blipFill>
        <p:spPr>
          <a:xfrm>
            <a:off x="685800" y="1598295"/>
            <a:ext cx="6651625" cy="5170805"/>
          </a:xfrm>
          <a:prstGeom prst="rect">
            <a:avLst/>
          </a:prstGeom>
        </p:spPr>
      </p:pic>
    </p:spTree>
  </p:cSld>
  <p:clrMapOvr>
    <a:masterClrMapping/>
  </p:clrMapOvr>
</p:sld>
</file>

<file path=ppt/tags/tag1.xml><?xml version="1.0" encoding="utf-8"?>
<p:tagLst xmlns:p="http://schemas.openxmlformats.org/presentationml/2006/main">
  <p:tag name="KSO_WM_DIAGRAM_VIRTUALLY_FRAME" val="{&quot;height&quot;:266.3173228346456,&quot;left&quot;:53.95645669291339,&quot;top&quot;:111.4804724409449,&quot;width&quot;:744.0972440944881}"/>
</p:tagLst>
</file>

<file path=ppt/tags/tag10.xml><?xml version="1.0" encoding="utf-8"?>
<p:tagLst xmlns:p="http://schemas.openxmlformats.org/presentationml/2006/main">
  <p:tag name="KSO_WM_DIAGRAM_VIRTUALLY_FRAME" val="{&quot;height&quot;:317.8322834645669,&quot;left&quot;:57.99692913385827,&quot;top&quot;:126.96771653543308,&quot;width&quot;:890.2027559055119}"/>
</p:tagLst>
</file>

<file path=ppt/tags/tag11.xml><?xml version="1.0" encoding="utf-8"?>
<p:tagLst xmlns:p="http://schemas.openxmlformats.org/presentationml/2006/main">
  <p:tag name="KSO_WM_DIAGRAM_VIRTUALLY_FRAME" val="{&quot;height&quot;:317.8322834645669,&quot;left&quot;:57.99692913385827,&quot;top&quot;:126.96771653543308,&quot;width&quot;:890.2027559055119}"/>
</p:tagLst>
</file>

<file path=ppt/tags/tag12.xml><?xml version="1.0" encoding="utf-8"?>
<p:tagLst xmlns:p="http://schemas.openxmlformats.org/presentationml/2006/main">
  <p:tag name="KSO_WM_DIAGRAM_VIRTUALLY_FRAME" val="{&quot;height&quot;:317.8322834645669,&quot;left&quot;:57.99692913385827,&quot;top&quot;:126.96771653543308,&quot;width&quot;:890.2027559055119}"/>
</p:tagLst>
</file>

<file path=ppt/tags/tag13.xml><?xml version="1.0" encoding="utf-8"?>
<p:tagLst xmlns:p="http://schemas.openxmlformats.org/presentationml/2006/main">
  <p:tag name="KSO_WM_DIAGRAM_VIRTUALLY_FRAME" val="{&quot;height&quot;:317.8322834645669,&quot;left&quot;:57.99692913385827,&quot;top&quot;:126.96771653543308,&quot;width&quot;:890.2027559055119}"/>
</p:tagLst>
</file>

<file path=ppt/tags/tag14.xml><?xml version="1.0" encoding="utf-8"?>
<p:tagLst xmlns:p="http://schemas.openxmlformats.org/presentationml/2006/main">
  <p:tag name="KSO_WM_DIAGRAM_VIRTUALLY_FRAME" val="{&quot;height&quot;:317.8322834645669,&quot;left&quot;:57.99692913385827,&quot;top&quot;:126.96771653543308,&quot;width&quot;:890.2027559055119}"/>
</p:tagLst>
</file>

<file path=ppt/tags/tag2.xml><?xml version="1.0" encoding="utf-8"?>
<p:tagLst xmlns:p="http://schemas.openxmlformats.org/presentationml/2006/main">
  <p:tag name="KSO_WM_DIAGRAM_VIRTUALLY_FRAME" val="{&quot;height&quot;:266.3173228346456,&quot;left&quot;:53.95645669291339,&quot;top&quot;:111.4804724409449,&quot;width&quot;:744.0972440944881}"/>
</p:tagLst>
</file>

<file path=ppt/tags/tag3.xml><?xml version="1.0" encoding="utf-8"?>
<p:tagLst xmlns:p="http://schemas.openxmlformats.org/presentationml/2006/main">
  <p:tag name="KSO_WM_DIAGRAM_VIRTUALLY_FRAME" val="{&quot;height&quot;:266.3173228346456,&quot;left&quot;:53.95645669291339,&quot;top&quot;:111.4804724409449,&quot;width&quot;:744.0972440944881}"/>
</p:tagLst>
</file>

<file path=ppt/tags/tag4.xml><?xml version="1.0" encoding="utf-8"?>
<p:tagLst xmlns:p="http://schemas.openxmlformats.org/presentationml/2006/main">
  <p:tag name="KSO_WM_DIAGRAM_VIRTUALLY_FRAME" val="{&quot;height&quot;:266.3173228346456,&quot;left&quot;:53.95645669291339,&quot;top&quot;:111.4804724409449,&quot;width&quot;:744.0972440944881}"/>
</p:tagLst>
</file>

<file path=ppt/tags/tag5.xml><?xml version="1.0" encoding="utf-8"?>
<p:tagLst xmlns:p="http://schemas.openxmlformats.org/presentationml/2006/main">
  <p:tag name="KSO_WM_DIAGRAM_VIRTUALLY_FRAME" val="{&quot;height&quot;:266.3173228346456,&quot;left&quot;:53.95645669291339,&quot;top&quot;:111.4804724409449,&quot;width&quot;:744.0972440944881}"/>
</p:tagLst>
</file>

<file path=ppt/tags/tag6.xml><?xml version="1.0" encoding="utf-8"?>
<p:tagLst xmlns:p="http://schemas.openxmlformats.org/presentationml/2006/main">
  <p:tag name="KSO_WM_DIAGRAM_VIRTUALLY_FRAME" val="{&quot;height&quot;:266.3173228346456,&quot;left&quot;:53.95645669291339,&quot;top&quot;:111.4804724409449,&quot;width&quot;:744.0972440944881}"/>
</p:tagLst>
</file>

<file path=ppt/tags/tag7.xml><?xml version="1.0" encoding="utf-8"?>
<p:tagLst xmlns:p="http://schemas.openxmlformats.org/presentationml/2006/main">
  <p:tag name="KSO_WM_DIAGRAM_VIRTUALLY_FRAME" val="{&quot;height&quot;:266.3173228346456,&quot;left&quot;:53.95645669291339,&quot;top&quot;:111.4804724409449,&quot;width&quot;:744.0972440944881}"/>
</p:tagLst>
</file>

<file path=ppt/tags/tag8.xml><?xml version="1.0" encoding="utf-8"?>
<p:tagLst xmlns:p="http://schemas.openxmlformats.org/presentationml/2006/main">
  <p:tag name="KSO_WM_DIAGRAM_VIRTUALLY_FRAME" val="{&quot;height&quot;:266.3173228346456,&quot;left&quot;:53.95645669291339,&quot;top&quot;:111.4804724409449,&quot;width&quot;:744.0972440944881}"/>
</p:tagLst>
</file>

<file path=ppt/tags/tag9.xml><?xml version="1.0" encoding="utf-8"?>
<p:tagLst xmlns:p="http://schemas.openxmlformats.org/presentationml/2006/main">
  <p:tag name="KSO_WM_DIAGRAM_VIRTUALLY_FRAME" val="{&quot;height&quot;:266.3173228346456,&quot;left&quot;:53.95645669291339,&quot;top&quot;:111.4804724409449,&quot;width&quot;:744.0972440944881}"/>
</p:tagLst>
</file>

<file path=ppt/theme/theme1.xml><?xml version="1.0" encoding="utf-8"?>
<a:theme xmlns:a="http://schemas.openxmlformats.org/drawingml/2006/main" name="ConfettiVTI">
  <a:themeElements>
    <a:clrScheme name="Custom 30">
      <a:dk1>
        <a:sysClr val="windowText" lastClr="000000"/>
      </a:dk1>
      <a:lt1>
        <a:sysClr val="window" lastClr="FFFFFF"/>
      </a:lt1>
      <a:dk2>
        <a:srgbClr val="420023"/>
      </a:dk2>
      <a:lt2>
        <a:srgbClr val="FDFBF9"/>
      </a:lt2>
      <a:accent1>
        <a:srgbClr val="97446E"/>
      </a:accent1>
      <a:accent2>
        <a:srgbClr val="A40056"/>
      </a:accent2>
      <a:accent3>
        <a:srgbClr val="24BEEE"/>
      </a:accent3>
      <a:accent4>
        <a:srgbClr val="91274F"/>
      </a:accent4>
      <a:accent5>
        <a:srgbClr val="F39E29"/>
      </a:accent5>
      <a:accent6>
        <a:srgbClr val="E87450"/>
      </a:accent6>
      <a:hlink>
        <a:srgbClr val="F55D5D"/>
      </a:hlink>
      <a:folHlink>
        <a:srgbClr val="EA3A60"/>
      </a:folHlink>
    </a:clrScheme>
    <a:fontScheme name="Custom 10">
      <a:majorFont>
        <a:latin typeface="Gill Sans Nova"/>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ptos"/>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TM04033919[[fn=Circuit]]</Template>
  <TotalTime>0</TotalTime>
  <Words>4115</Words>
  <Application>WPS Presentation</Application>
  <PresentationFormat>Widescreen</PresentationFormat>
  <Paragraphs>172</Paragraphs>
  <Slides>16</Slides>
  <Notes>1</Notes>
  <HiddenSlides>0</HiddenSlides>
  <MMClips>0</MMClips>
  <ScaleCrop>false</ScaleCrop>
  <HeadingPairs>
    <vt:vector size="6" baseType="variant">
      <vt:variant>
        <vt:lpstr>已用的字体</vt:lpstr>
      </vt:variant>
      <vt:variant>
        <vt:i4>34</vt:i4>
      </vt:variant>
      <vt:variant>
        <vt:lpstr>主题</vt:lpstr>
      </vt:variant>
      <vt:variant>
        <vt:i4>1</vt:i4>
      </vt:variant>
      <vt:variant>
        <vt:lpstr>幻灯片标题</vt:lpstr>
      </vt:variant>
      <vt:variant>
        <vt:i4>16</vt:i4>
      </vt:variant>
    </vt:vector>
  </HeadingPairs>
  <TitlesOfParts>
    <vt:vector size="51" baseType="lpstr">
      <vt:lpstr>Arial</vt:lpstr>
      <vt:lpstr>SimSun</vt:lpstr>
      <vt:lpstr>Wingdings</vt:lpstr>
      <vt:lpstr>ADLaM Display</vt:lpstr>
      <vt:lpstr>Wide Latin</vt:lpstr>
      <vt:lpstr>Gill Sans Nova (Headings)</vt:lpstr>
      <vt:lpstr>Segoe Print</vt:lpstr>
      <vt:lpstr>Courier New</vt:lpstr>
      <vt:lpstr>Calibri</vt:lpstr>
      <vt:lpstr>Gill Sans Nova</vt:lpstr>
      <vt:lpstr>Microsoft YaHei</vt:lpstr>
      <vt:lpstr>Arial Unicode MS</vt:lpstr>
      <vt:lpstr>Aptos</vt:lpstr>
      <vt:lpstr>Segoe UI</vt:lpstr>
      <vt:lpstr>Arial Black</vt:lpstr>
      <vt:lpstr>Arial Narrow</vt:lpstr>
      <vt:lpstr>Arial Rounded MT Bold</vt:lpstr>
      <vt:lpstr>Bahnschrift</vt:lpstr>
      <vt:lpstr>Aparajita</vt:lpstr>
      <vt:lpstr>Algerian</vt:lpstr>
      <vt:lpstr>Bahnschrift Light</vt:lpstr>
      <vt:lpstr>Bahnschrift Condensed</vt:lpstr>
      <vt:lpstr>Bahnschrift SemiBold</vt:lpstr>
      <vt:lpstr>Bahnschrift SemiBold Condensed</vt:lpstr>
      <vt:lpstr>Bahnschrift Light SemiCondensed</vt:lpstr>
      <vt:lpstr>Bahnschrift SemiCondensed</vt:lpstr>
      <vt:lpstr>Bahnschrift SemiBold SemiCondensed</vt:lpstr>
      <vt:lpstr>Bahnschrift SemiLight Condensed</vt:lpstr>
      <vt:lpstr>Baskerville Old Face</vt:lpstr>
      <vt:lpstr>Bauhaus 93</vt:lpstr>
      <vt:lpstr>Bell MT</vt:lpstr>
      <vt:lpstr>Berlin Sans FB</vt:lpstr>
      <vt:lpstr>Berlin Sans FB Demi</vt:lpstr>
      <vt:lpstr>Agency FB</vt:lpstr>
      <vt:lpstr>ConfettiVTI</vt:lpstr>
      <vt:lpstr>INTRODUCING RAMSETU </vt:lpstr>
      <vt:lpstr>PowerPoint 演示文稿</vt:lpstr>
      <vt:lpstr>PowerPoint 演示文稿</vt:lpstr>
      <vt:lpstr>OBJECTIVE</vt:lpstr>
      <vt:lpstr>FEATURES</vt:lpstr>
      <vt:lpstr>TECHNINAL STACK- RAMSETU</vt:lpstr>
      <vt:lpstr>OVERVIEW OF PROJECT </vt:lpstr>
      <vt:lpstr>PROJECT IDEA</vt:lpstr>
      <vt:lpstr>WORKFLOW &amp; ARCHITECTRE</vt:lpstr>
      <vt:lpstr>WORKFLOW &amp; ARCHITECTRE</vt:lpstr>
      <vt:lpstr>SNIPPETS OF PROJECT</vt:lpstr>
      <vt:lpstr>SNIPPETS OF PROJECT</vt:lpstr>
      <vt:lpstr>SNIPPETS OF PROJECT</vt:lpstr>
      <vt:lpstr>Roles and Responsibilities</vt:lpstr>
      <vt:lpstr>FUTURE SCOPE</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Priyanshu Bansal</dc:creator>
  <cp:lastModifiedBy>Priyanshu Bansal</cp:lastModifiedBy>
  <cp:revision>6</cp:revision>
  <cp:lastPrinted>2025-09-10T16:24:00Z</cp:lastPrinted>
  <dcterms:created xsi:type="dcterms:W3CDTF">2025-09-10T14:35:00Z</dcterms:created>
  <dcterms:modified xsi:type="dcterms:W3CDTF">2025-11-19T12:46:21Z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89A55B793D5F4807A52B3ED1BEE93907_12</vt:lpwstr>
  </property>
  <property fmtid="{D5CDD505-2E9C-101B-9397-08002B2CF9AE}" pid="3" name="KSOProductBuildVer">
    <vt:lpwstr>1033-12.2.0.23155</vt:lpwstr>
  </property>
</Properties>
</file>